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60" r:id="rId3"/>
    <p:sldId id="318" r:id="rId4"/>
    <p:sldId id="312" r:id="rId5"/>
    <p:sldId id="315" r:id="rId6"/>
    <p:sldId id="259" r:id="rId7"/>
    <p:sldId id="261" r:id="rId8"/>
    <p:sldId id="262" r:id="rId9"/>
    <p:sldId id="263" r:id="rId10"/>
    <p:sldId id="264" r:id="rId11"/>
    <p:sldId id="265" r:id="rId12"/>
    <p:sldId id="319" r:id="rId13"/>
    <p:sldId id="266" r:id="rId14"/>
    <p:sldId id="268" r:id="rId15"/>
    <p:sldId id="267" r:id="rId16"/>
    <p:sldId id="269" r:id="rId17"/>
    <p:sldId id="320" r:id="rId18"/>
    <p:sldId id="271" r:id="rId19"/>
    <p:sldId id="270" r:id="rId20"/>
    <p:sldId id="272" r:id="rId21"/>
    <p:sldId id="273" r:id="rId22"/>
    <p:sldId id="274" r:id="rId23"/>
    <p:sldId id="311" r:id="rId24"/>
    <p:sldId id="309" r:id="rId25"/>
    <p:sldId id="310"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13" r:id="rId48"/>
    <p:sldId id="314" r:id="rId49"/>
    <p:sldId id="300" r:id="rId50"/>
    <p:sldId id="301" r:id="rId51"/>
    <p:sldId id="302" r:id="rId52"/>
    <p:sldId id="303" r:id="rId53"/>
    <p:sldId id="304" r:id="rId54"/>
    <p:sldId id="305" r:id="rId55"/>
    <p:sldId id="317" r:id="rId56"/>
    <p:sldId id="316" r:id="rId5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len Hunt" initials="HH" lastIdx="7" clrIdx="0"/>
  <p:cmAuthor id="1" name="Kate Krontiris" initials="KK" lastIdx="19" clrIdx="0"/>
  <p:cmAuthor id="2" name="Ruskin, Mollie" initials="RM" lastIdx="5" clrIdx="0"/>
  <p:cmAuthor id="3" name="Mollie Ruskin" initials="MR" lastIdx="8" clrIdx="0"/>
  <p:cmAuthor id="4" name="Jamie Albrecht" initials="JA" lastIdx="1" clrIdx="0"/>
  <p:cmAuthor id="5" name="Ruskin, Mollie"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1BC"/>
    <a:srgbClr val="B2B4CF"/>
    <a:srgbClr val="152037"/>
    <a:srgbClr val="042B5C"/>
    <a:srgbClr val="7F8EA4"/>
    <a:srgbClr val="344664"/>
    <a:srgbClr val="E31C3D"/>
    <a:srgbClr val="DF5AE3"/>
    <a:srgbClr val="333F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94" autoAdjust="0"/>
  </p:normalViewPr>
  <p:slideViewPr>
    <p:cSldViewPr snapToGrid="0">
      <p:cViewPr>
        <p:scale>
          <a:sx n="150" d="100"/>
          <a:sy n="150" d="100"/>
        </p:scale>
        <p:origin x="-448" y="-23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1143000" y="685800"/>
            <a:ext cx="4572000" cy="3429000"/>
          </a:xfrm>
          <a:prstGeom prst="rect">
            <a:avLst/>
          </a:prstGeom>
        </p:spPr>
        <p:txBody>
          <a:bodyPr/>
          <a:lstStyle/>
          <a:p>
            <a:endParaRPr/>
          </a:p>
        </p:txBody>
      </p:sp>
      <p:sp>
        <p:nvSpPr>
          <p:cNvPr id="301" name="Shape 30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92915126"/>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xfrm>
            <a:off x="381000" y="685800"/>
            <a:ext cx="6096000" cy="3429000"/>
          </a:xfrm>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lvl1pPr>
              <a:defRPr sz="1100"/>
            </a:lvl1pPr>
          </a:lstStyle>
          <a:p>
            <a:r>
              <a:t>3 min (this + next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pPr marL="457200" indent="-228600">
              <a:buSzPct val="100000"/>
              <a:buChar char="-"/>
              <a:defRPr sz="1100"/>
            </a:pPr>
            <a:r>
              <a:t>Change “Determine eligibility” to “Inform eligibility”</a:t>
            </a:r>
          </a:p>
          <a:p>
            <a:pPr marL="457200" indent="-228600">
              <a:buSzPct val="100000"/>
              <a:buChar char="-"/>
              <a:defRPr sz="1100"/>
            </a:pPr>
            <a:r>
              <a:t>Change “instant verification” to “automated determination”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lvl1pPr marL="457200" indent="-228600">
              <a:buSzPct val="100000"/>
              <a:buChar char="-"/>
              <a:defRPr sz="1100"/>
            </a:lvl1pPr>
          </a:lstStyle>
          <a:p>
            <a:r>
              <a:t>Clarify if this confirms and if so is additive to ACA methods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381000" y="685800"/>
            <a:ext cx="6096000" cy="3429000"/>
          </a:xfrm>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noRot="1" noChangeAspect="1"/>
          </p:cNvSpPr>
          <p:nvPr>
            <p:ph type="sldImg"/>
          </p:nvPr>
        </p:nvSpPr>
        <p:spPr>
          <a:xfrm>
            <a:off x="381000" y="685800"/>
            <a:ext cx="6096000" cy="3429000"/>
          </a:xfrm>
          <a:prstGeom prst="rect">
            <a:avLst/>
          </a:prstGeom>
        </p:spPr>
        <p:txBody>
          <a:bodyPr/>
          <a:lstStyle/>
          <a:p>
            <a:endParaRPr/>
          </a:p>
        </p:txBody>
      </p:sp>
      <p:sp>
        <p:nvSpPr>
          <p:cNvPr id="483" name="Shape 483"/>
          <p:cNvSpPr>
            <a:spLocks noGrp="1"/>
          </p:cNvSpPr>
          <p:nvPr>
            <p:ph type="body" sz="quarter" idx="1"/>
          </p:nvPr>
        </p:nvSpPr>
        <p:spPr>
          <a:prstGeom prst="rect">
            <a:avLst/>
          </a:prstGeom>
        </p:spPr>
        <p:txBody>
          <a:bodyPr/>
          <a:lstStyle>
            <a:lvl1pPr>
              <a:defRPr sz="1100"/>
            </a:lvl1pPr>
          </a:lstStyle>
          <a:p>
            <a:r>
              <a:t>Should we add user story from Kathy Edin and Ideo?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311708" y="744574"/>
            <a:ext cx="8520600" cy="2052600"/>
          </a:xfrm>
          <a:prstGeom prst="rect">
            <a:avLst/>
          </a:prstGeom>
        </p:spPr>
        <p:txBody>
          <a:bodyPr anchor="b"/>
          <a:lstStyle>
            <a:lvl1pPr algn="ctr">
              <a:defRPr sz="5200"/>
            </a:lvl1pPr>
          </a:lstStyle>
          <a:p>
            <a:r>
              <a:t>Click to add title</a:t>
            </a:r>
          </a:p>
        </p:txBody>
      </p:sp>
      <p:sp>
        <p:nvSpPr>
          <p:cNvPr id="12" name="Shape 12"/>
          <p:cNvSpPr>
            <a:spLocks noGrp="1"/>
          </p:cNvSpPr>
          <p:nvPr>
            <p:ph type="body" sz="quarter" idx="1"/>
          </p:nvPr>
        </p:nvSpPr>
        <p:spPr>
          <a:xfrm>
            <a:off x="311699" y="2834125"/>
            <a:ext cx="8520601" cy="792601"/>
          </a:xfrm>
          <a:prstGeom prst="rect">
            <a:avLst/>
          </a:prstGeom>
        </p:spPr>
        <p:txBody>
          <a:bodyPr/>
          <a:lstStyle>
            <a:lvl1pPr algn="ctr">
              <a:lnSpc>
                <a:spcPct val="100000"/>
              </a:lnSpc>
              <a:spcBef>
                <a:spcPts val="0"/>
              </a:spcBef>
              <a:defRPr sz="2800"/>
            </a:lvl1pPr>
          </a:lstStyle>
          <a:p>
            <a:r>
              <a:t>Click to add subtitle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Shape 91"/>
          <p:cNvSpPr>
            <a:spLocks noGrp="1"/>
          </p:cNvSpPr>
          <p:nvPr>
            <p:ph type="title"/>
          </p:nvPr>
        </p:nvSpPr>
        <p:spPr>
          <a:xfrm>
            <a:off x="311699" y="1106125"/>
            <a:ext cx="8520601" cy="1963500"/>
          </a:xfrm>
          <a:prstGeom prst="rect">
            <a:avLst/>
          </a:prstGeom>
        </p:spPr>
        <p:txBody>
          <a:bodyPr anchor="b"/>
          <a:lstStyle>
            <a:lvl1pPr algn="ctr">
              <a:defRPr sz="12000"/>
            </a:lvl1pPr>
          </a:lstStyle>
          <a:p>
            <a:r>
              <a:t>Click to add title</a:t>
            </a:r>
          </a:p>
        </p:txBody>
      </p:sp>
      <p:sp>
        <p:nvSpPr>
          <p:cNvPr id="92" name="Shape 92"/>
          <p:cNvSpPr>
            <a:spLocks noGrp="1"/>
          </p:cNvSpPr>
          <p:nvPr>
            <p:ph type="body" sz="half" idx="1"/>
          </p:nvPr>
        </p:nvSpPr>
        <p:spPr>
          <a:xfrm>
            <a:off x="311699" y="3152225"/>
            <a:ext cx="8520601" cy="1300800"/>
          </a:xfrm>
          <a:prstGeom prst="rect">
            <a:avLst/>
          </a:prstGeom>
        </p:spPr>
        <p:txBody>
          <a:bodyPr/>
          <a:lstStyle>
            <a:lvl1pPr algn="ctr"/>
          </a:lstStyle>
          <a:p>
            <a:r>
              <a:t>Click to add text</a:t>
            </a:r>
          </a:p>
        </p:txBody>
      </p:sp>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ivider bright">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666742" y="1940716"/>
            <a:ext cx="6043201" cy="1262101"/>
          </a:xfrm>
          <a:prstGeom prst="rect">
            <a:avLst/>
          </a:prstGeom>
        </p:spPr>
        <p:txBody>
          <a:bodyPr lIns="34275" tIns="34275" rIns="34275" bIns="34275" anchor="ctr"/>
          <a:lstStyle>
            <a:lvl1pPr>
              <a:lnSpc>
                <a:spcPct val="110000"/>
              </a:lnSpc>
              <a:spcBef>
                <a:spcPts val="0"/>
              </a:spcBef>
              <a:defRPr sz="3000" b="1">
                <a:solidFill>
                  <a:srgbClr val="1C304A"/>
                </a:solidFill>
                <a:latin typeface="Helvetica Neue"/>
                <a:ea typeface="Helvetica Neue"/>
                <a:cs typeface="Helvetica Neue"/>
                <a:sym typeface="Helvetica Neue"/>
              </a:defRPr>
            </a:lvl1pPr>
          </a:lstStyle>
          <a:p>
            <a:r>
              <a:t>Click to add text</a:t>
            </a:r>
          </a:p>
        </p:txBody>
      </p:sp>
      <p:sp>
        <p:nvSpPr>
          <p:cNvPr id="101" name="Shape 101"/>
          <p:cNvSpPr>
            <a:spLocks noGrp="1"/>
          </p:cNvSpPr>
          <p:nvPr>
            <p:ph type="body" sz="quarter" idx="13"/>
          </p:nvPr>
        </p:nvSpPr>
        <p:spPr>
          <a:xfrm>
            <a:off x="664959" y="614869"/>
            <a:ext cx="3995400" cy="243000"/>
          </a:xfrm>
          <a:prstGeom prst="rect">
            <a:avLst/>
          </a:prstGeom>
        </p:spPr>
        <p:txBody>
          <a:bodyPr lIns="34275" tIns="34275" rIns="34275" bIns="34275"/>
          <a:lstStyle/>
          <a:p>
            <a:pPr defTabSz="365760">
              <a:lnSpc>
                <a:spcPct val="110000"/>
              </a:lnSpc>
              <a:spcBef>
                <a:spcPts val="0"/>
              </a:spcBef>
              <a:defRPr sz="1200" b="1">
                <a:solidFill>
                  <a:srgbClr val="1C304A"/>
                </a:solidFill>
                <a:latin typeface="Helvetica Neue"/>
                <a:ea typeface="Helvetica Neue"/>
                <a:cs typeface="Helvetica Neue"/>
                <a:sym typeface="Helvetica Neue"/>
              </a:defRPr>
            </a:pPr>
            <a:endParaRPr/>
          </a:p>
        </p:txBody>
      </p:sp>
      <p:sp>
        <p:nvSpPr>
          <p:cNvPr id="102" name="Shape 102"/>
          <p:cNvSpPr>
            <a:spLocks noGrp="1"/>
          </p:cNvSpPr>
          <p:nvPr>
            <p:ph type="sldNum" sz="quarter" idx="2"/>
          </p:nvPr>
        </p:nvSpPr>
        <p:spPr>
          <a:xfrm>
            <a:off x="8307032" y="4814794"/>
            <a:ext cx="149658" cy="137212"/>
          </a:xfrm>
          <a:prstGeom prst="rect">
            <a:avLst/>
          </a:prstGeom>
        </p:spPr>
        <p:txBody>
          <a:bodyPr lIns="19050" tIns="19050" rIns="19050" bIns="19050" anchor="t"/>
          <a:lstStyle>
            <a:lvl1pPr>
              <a:lnSpc>
                <a:spcPct val="120000"/>
              </a:lnSpc>
              <a:defRPr sz="700">
                <a:solidFill>
                  <a:srgbClr val="1C304A"/>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bg>
      <p:bgPr>
        <a:solidFill>
          <a:srgbClr val="323A45"/>
        </a:solidFill>
        <a:effectLst/>
      </p:bgPr>
    </p:bg>
    <p:spTree>
      <p:nvGrpSpPr>
        <p:cNvPr id="1" name=""/>
        <p:cNvGrpSpPr/>
        <p:nvPr/>
      </p:nvGrpSpPr>
      <p:grpSpPr>
        <a:xfrm>
          <a:off x="0" y="0"/>
          <a:ext cx="0" cy="0"/>
          <a:chOff x="0" y="0"/>
          <a:chExt cx="0" cy="0"/>
        </a:xfrm>
      </p:grpSpPr>
      <p:sp>
        <p:nvSpPr>
          <p:cNvPr id="109" name="Shape 109"/>
          <p:cNvSpPr>
            <a:spLocks noGrp="1"/>
          </p:cNvSpPr>
          <p:nvPr>
            <p:ph type="title"/>
          </p:nvPr>
        </p:nvSpPr>
        <p:spPr>
          <a:xfrm>
            <a:off x="311708" y="744574"/>
            <a:ext cx="8520601" cy="2052601"/>
          </a:xfrm>
          <a:prstGeom prst="rect">
            <a:avLst/>
          </a:prstGeom>
        </p:spPr>
        <p:txBody>
          <a:bodyPr anchor="b"/>
          <a:lstStyle>
            <a:lvl1pPr algn="ctr">
              <a:defRPr sz="5200"/>
            </a:lvl1pPr>
          </a:lstStyle>
          <a:p>
            <a:r>
              <a:t>Click to add title</a:t>
            </a:r>
          </a:p>
        </p:txBody>
      </p:sp>
      <p:sp>
        <p:nvSpPr>
          <p:cNvPr id="110" name="Shape 110"/>
          <p:cNvSpPr>
            <a:spLocks noGrp="1"/>
          </p:cNvSpPr>
          <p:nvPr>
            <p:ph type="body" sz="quarter" idx="1"/>
          </p:nvPr>
        </p:nvSpPr>
        <p:spPr>
          <a:xfrm>
            <a:off x="311699" y="2834125"/>
            <a:ext cx="8520602" cy="792601"/>
          </a:xfrm>
          <a:prstGeom prst="rect">
            <a:avLst/>
          </a:prstGeom>
        </p:spPr>
        <p:txBody>
          <a:bodyPr/>
          <a:lstStyle>
            <a:lvl1pPr algn="ctr">
              <a:lnSpc>
                <a:spcPct val="100000"/>
              </a:lnSpc>
              <a:spcBef>
                <a:spcPts val="0"/>
              </a:spcBef>
              <a:defRPr sz="2800"/>
            </a:lvl1pPr>
          </a:lstStyle>
          <a:p>
            <a:r>
              <a:t>Click to add subtitle</a:t>
            </a:r>
          </a:p>
        </p:txBody>
      </p:sp>
      <p:sp>
        <p:nvSpPr>
          <p:cNvPr id="111" name="Shape 111"/>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323A45"/>
        </a:solidFill>
        <a:effectLst/>
      </p:bgPr>
    </p:bg>
    <p:spTree>
      <p:nvGrpSpPr>
        <p:cNvPr id="1" name=""/>
        <p:cNvGrpSpPr/>
        <p:nvPr/>
      </p:nvGrpSpPr>
      <p:grpSpPr>
        <a:xfrm>
          <a:off x="0" y="0"/>
          <a:ext cx="0" cy="0"/>
          <a:chOff x="0" y="0"/>
          <a:chExt cx="0" cy="0"/>
        </a:xfrm>
      </p:grpSpPr>
      <p:sp>
        <p:nvSpPr>
          <p:cNvPr id="118" name="Shape 118"/>
          <p:cNvSpPr>
            <a:spLocks noGrp="1"/>
          </p:cNvSpPr>
          <p:nvPr>
            <p:ph type="title"/>
          </p:nvPr>
        </p:nvSpPr>
        <p:spPr>
          <a:xfrm>
            <a:off x="311699" y="2150849"/>
            <a:ext cx="8520602" cy="841801"/>
          </a:xfrm>
          <a:prstGeom prst="rect">
            <a:avLst/>
          </a:prstGeom>
        </p:spPr>
        <p:txBody>
          <a:bodyPr anchor="ctr"/>
          <a:lstStyle>
            <a:lvl1pPr algn="ctr">
              <a:defRPr sz="3600"/>
            </a:lvl1pPr>
          </a:lstStyle>
          <a:p>
            <a:r>
              <a:t>Click to add title</a:t>
            </a:r>
          </a:p>
        </p:txBody>
      </p:sp>
      <p:sp>
        <p:nvSpPr>
          <p:cNvPr id="119" name="Shape 119"/>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323A45"/>
        </a:solidFill>
        <a:effectLst/>
      </p:bgPr>
    </p:bg>
    <p:spTree>
      <p:nvGrpSpPr>
        <p:cNvPr id="1" name=""/>
        <p:cNvGrpSpPr/>
        <p:nvPr/>
      </p:nvGrpSpPr>
      <p:grpSpPr>
        <a:xfrm>
          <a:off x="0" y="0"/>
          <a:ext cx="0" cy="0"/>
          <a:chOff x="0" y="0"/>
          <a:chExt cx="0" cy="0"/>
        </a:xfrm>
      </p:grpSpPr>
      <p:sp>
        <p:nvSpPr>
          <p:cNvPr id="126" name="Shape 126"/>
          <p:cNvSpPr>
            <a:spLocks noGrp="1"/>
          </p:cNvSpPr>
          <p:nvPr>
            <p:ph type="title"/>
          </p:nvPr>
        </p:nvSpPr>
        <p:spPr>
          <a:xfrm>
            <a:off x="311699" y="445025"/>
            <a:ext cx="8520602" cy="572701"/>
          </a:xfrm>
          <a:prstGeom prst="rect">
            <a:avLst/>
          </a:prstGeom>
        </p:spPr>
        <p:txBody>
          <a:bodyPr/>
          <a:lstStyle/>
          <a:p>
            <a:r>
              <a:t>Click to add title</a:t>
            </a:r>
          </a:p>
        </p:txBody>
      </p:sp>
      <p:sp>
        <p:nvSpPr>
          <p:cNvPr id="127" name="Shape 127"/>
          <p:cNvSpPr>
            <a:spLocks noGrp="1"/>
          </p:cNvSpPr>
          <p:nvPr>
            <p:ph type="body" idx="1"/>
          </p:nvPr>
        </p:nvSpPr>
        <p:spPr>
          <a:xfrm>
            <a:off x="311699" y="1152475"/>
            <a:ext cx="8520602" cy="3416400"/>
          </a:xfrm>
          <a:prstGeom prst="rect">
            <a:avLst/>
          </a:prstGeom>
        </p:spPr>
        <p:txBody>
          <a:bodyPr/>
          <a:lstStyle/>
          <a:p>
            <a:r>
              <a:t>Click to add text</a:t>
            </a:r>
          </a:p>
        </p:txBody>
      </p:sp>
      <p:sp>
        <p:nvSpPr>
          <p:cNvPr id="128" name="Shape 128"/>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wo columns">
    <p:bg>
      <p:bgPr>
        <a:solidFill>
          <a:srgbClr val="323A45"/>
        </a:solidFill>
        <a:effectLst/>
      </p:bgPr>
    </p:bg>
    <p:spTree>
      <p:nvGrpSpPr>
        <p:cNvPr id="1" name=""/>
        <p:cNvGrpSpPr/>
        <p:nvPr/>
      </p:nvGrpSpPr>
      <p:grpSpPr>
        <a:xfrm>
          <a:off x="0" y="0"/>
          <a:ext cx="0" cy="0"/>
          <a:chOff x="0" y="0"/>
          <a:chExt cx="0" cy="0"/>
        </a:xfrm>
      </p:grpSpPr>
      <p:sp>
        <p:nvSpPr>
          <p:cNvPr id="135" name="Shape 135"/>
          <p:cNvSpPr>
            <a:spLocks noGrp="1"/>
          </p:cNvSpPr>
          <p:nvPr>
            <p:ph type="title"/>
          </p:nvPr>
        </p:nvSpPr>
        <p:spPr>
          <a:xfrm>
            <a:off x="311699" y="445025"/>
            <a:ext cx="8520602" cy="572701"/>
          </a:xfrm>
          <a:prstGeom prst="rect">
            <a:avLst/>
          </a:prstGeom>
        </p:spPr>
        <p:txBody>
          <a:bodyPr/>
          <a:lstStyle/>
          <a:p>
            <a:r>
              <a:t>Click to add title</a:t>
            </a:r>
          </a:p>
        </p:txBody>
      </p:sp>
      <p:sp>
        <p:nvSpPr>
          <p:cNvPr id="136" name="Shape 136"/>
          <p:cNvSpPr>
            <a:spLocks noGrp="1"/>
          </p:cNvSpPr>
          <p:nvPr>
            <p:ph type="body" sz="half" idx="1"/>
          </p:nvPr>
        </p:nvSpPr>
        <p:spPr>
          <a:xfrm>
            <a:off x="311699" y="1152475"/>
            <a:ext cx="3999902" cy="3416400"/>
          </a:xfrm>
          <a:prstGeom prst="rect">
            <a:avLst/>
          </a:prstGeom>
        </p:spPr>
        <p:txBody>
          <a:bodyPr/>
          <a:lstStyle>
            <a:lvl1pPr>
              <a:defRPr sz="1400"/>
            </a:lvl1pPr>
          </a:lstStyle>
          <a:p>
            <a:r>
              <a:t>Click to add text</a:t>
            </a:r>
          </a:p>
        </p:txBody>
      </p:sp>
      <p:sp>
        <p:nvSpPr>
          <p:cNvPr id="137" name="Shape 137"/>
          <p:cNvSpPr>
            <a:spLocks noGrp="1"/>
          </p:cNvSpPr>
          <p:nvPr>
            <p:ph type="body" sz="half" idx="13"/>
          </p:nvPr>
        </p:nvSpPr>
        <p:spPr>
          <a:xfrm>
            <a:off x="4832399" y="1152475"/>
            <a:ext cx="3999902" cy="3416400"/>
          </a:xfrm>
          <a:prstGeom prst="rect">
            <a:avLst/>
          </a:prstGeom>
        </p:spPr>
        <p:txBody>
          <a:bodyPr/>
          <a:lstStyle/>
          <a:p>
            <a:pPr>
              <a:defRPr sz="1400"/>
            </a:pPr>
            <a:endParaRPr/>
          </a:p>
        </p:txBody>
      </p:sp>
      <p:sp>
        <p:nvSpPr>
          <p:cNvPr id="138" name="Shape 138"/>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bg>
      <p:bgPr>
        <a:solidFill>
          <a:srgbClr val="323A45"/>
        </a:solidFill>
        <a:effectLst/>
      </p:bgPr>
    </p:bg>
    <p:spTree>
      <p:nvGrpSpPr>
        <p:cNvPr id="1" name=""/>
        <p:cNvGrpSpPr/>
        <p:nvPr/>
      </p:nvGrpSpPr>
      <p:grpSpPr>
        <a:xfrm>
          <a:off x="0" y="0"/>
          <a:ext cx="0" cy="0"/>
          <a:chOff x="0" y="0"/>
          <a:chExt cx="0" cy="0"/>
        </a:xfrm>
      </p:grpSpPr>
      <p:sp>
        <p:nvSpPr>
          <p:cNvPr id="145" name="Shape 145"/>
          <p:cNvSpPr>
            <a:spLocks noGrp="1"/>
          </p:cNvSpPr>
          <p:nvPr>
            <p:ph type="title"/>
          </p:nvPr>
        </p:nvSpPr>
        <p:spPr>
          <a:xfrm>
            <a:off x="311699" y="445025"/>
            <a:ext cx="8520602" cy="572701"/>
          </a:xfrm>
          <a:prstGeom prst="rect">
            <a:avLst/>
          </a:prstGeom>
        </p:spPr>
        <p:txBody>
          <a:bodyPr/>
          <a:lstStyle/>
          <a:p>
            <a:r>
              <a:t>Click to add title</a:t>
            </a:r>
          </a:p>
        </p:txBody>
      </p:sp>
      <p:sp>
        <p:nvSpPr>
          <p:cNvPr id="146" name="Shape 146"/>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ne column text">
    <p:bg>
      <p:bgPr>
        <a:solidFill>
          <a:srgbClr val="323A45"/>
        </a:solidFill>
        <a:effectLst/>
      </p:bgPr>
    </p:bg>
    <p:spTree>
      <p:nvGrpSpPr>
        <p:cNvPr id="1" name=""/>
        <p:cNvGrpSpPr/>
        <p:nvPr/>
      </p:nvGrpSpPr>
      <p:grpSpPr>
        <a:xfrm>
          <a:off x="0" y="0"/>
          <a:ext cx="0" cy="0"/>
          <a:chOff x="0" y="0"/>
          <a:chExt cx="0" cy="0"/>
        </a:xfrm>
      </p:grpSpPr>
      <p:sp>
        <p:nvSpPr>
          <p:cNvPr id="153" name="Shape 153"/>
          <p:cNvSpPr>
            <a:spLocks noGrp="1"/>
          </p:cNvSpPr>
          <p:nvPr>
            <p:ph type="title"/>
          </p:nvPr>
        </p:nvSpPr>
        <p:spPr>
          <a:xfrm>
            <a:off x="311699" y="555600"/>
            <a:ext cx="2808001" cy="755700"/>
          </a:xfrm>
          <a:prstGeom prst="rect">
            <a:avLst/>
          </a:prstGeom>
        </p:spPr>
        <p:txBody>
          <a:bodyPr anchor="b"/>
          <a:lstStyle>
            <a:lvl1pPr>
              <a:defRPr sz="2400"/>
            </a:lvl1pPr>
          </a:lstStyle>
          <a:p>
            <a:r>
              <a:t>Click to add title</a:t>
            </a:r>
          </a:p>
        </p:txBody>
      </p:sp>
      <p:sp>
        <p:nvSpPr>
          <p:cNvPr id="154" name="Shape 154"/>
          <p:cNvSpPr>
            <a:spLocks noGrp="1"/>
          </p:cNvSpPr>
          <p:nvPr>
            <p:ph type="body" sz="quarter" idx="1"/>
          </p:nvPr>
        </p:nvSpPr>
        <p:spPr>
          <a:xfrm>
            <a:off x="311699" y="1389599"/>
            <a:ext cx="2808001" cy="3179401"/>
          </a:xfrm>
          <a:prstGeom prst="rect">
            <a:avLst/>
          </a:prstGeom>
        </p:spPr>
        <p:txBody>
          <a:bodyPr/>
          <a:lstStyle>
            <a:lvl1pPr>
              <a:defRPr sz="1200"/>
            </a:lvl1pPr>
          </a:lstStyle>
          <a:p>
            <a:r>
              <a:t>Click to add text</a:t>
            </a:r>
          </a:p>
        </p:txBody>
      </p:sp>
      <p:sp>
        <p:nvSpPr>
          <p:cNvPr id="155" name="Shape 155"/>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 point">
    <p:bg>
      <p:bgPr>
        <a:solidFill>
          <a:srgbClr val="323A45"/>
        </a:solidFill>
        <a:effectLst/>
      </p:bgPr>
    </p:bg>
    <p:spTree>
      <p:nvGrpSpPr>
        <p:cNvPr id="1" name=""/>
        <p:cNvGrpSpPr/>
        <p:nvPr/>
      </p:nvGrpSpPr>
      <p:grpSpPr>
        <a:xfrm>
          <a:off x="0" y="0"/>
          <a:ext cx="0" cy="0"/>
          <a:chOff x="0" y="0"/>
          <a:chExt cx="0" cy="0"/>
        </a:xfrm>
      </p:grpSpPr>
      <p:sp>
        <p:nvSpPr>
          <p:cNvPr id="162" name="Shape 162"/>
          <p:cNvSpPr>
            <a:spLocks noGrp="1"/>
          </p:cNvSpPr>
          <p:nvPr>
            <p:ph type="title"/>
          </p:nvPr>
        </p:nvSpPr>
        <p:spPr>
          <a:xfrm>
            <a:off x="490250" y="450149"/>
            <a:ext cx="6367801" cy="4090801"/>
          </a:xfrm>
          <a:prstGeom prst="rect">
            <a:avLst/>
          </a:prstGeom>
        </p:spPr>
        <p:txBody>
          <a:bodyPr anchor="ctr"/>
          <a:lstStyle>
            <a:lvl1pPr>
              <a:defRPr sz="4800"/>
            </a:lvl1pPr>
          </a:lstStyle>
          <a:p>
            <a:r>
              <a:t>Click to add title</a:t>
            </a:r>
          </a:p>
        </p:txBody>
      </p:sp>
      <p:sp>
        <p:nvSpPr>
          <p:cNvPr id="163" name="Shape 163"/>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 title and description">
    <p:bg>
      <p:bgPr>
        <a:solidFill>
          <a:srgbClr val="323A45"/>
        </a:solidFill>
        <a:effectLst/>
      </p:bgPr>
    </p:bg>
    <p:spTree>
      <p:nvGrpSpPr>
        <p:cNvPr id="1" name=""/>
        <p:cNvGrpSpPr/>
        <p:nvPr/>
      </p:nvGrpSpPr>
      <p:grpSpPr>
        <a:xfrm>
          <a:off x="0" y="0"/>
          <a:ext cx="0" cy="0"/>
          <a:chOff x="0" y="0"/>
          <a:chExt cx="0" cy="0"/>
        </a:xfrm>
      </p:grpSpPr>
      <p:sp>
        <p:nvSpPr>
          <p:cNvPr id="170" name="Shape 170"/>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171" name="Shape 171"/>
          <p:cNvSpPr>
            <a:spLocks noGrp="1"/>
          </p:cNvSpPr>
          <p:nvPr>
            <p:ph type="title"/>
          </p:nvPr>
        </p:nvSpPr>
        <p:spPr>
          <a:xfrm>
            <a:off x="265500" y="1233175"/>
            <a:ext cx="4045200" cy="1482301"/>
          </a:xfrm>
          <a:prstGeom prst="rect">
            <a:avLst/>
          </a:prstGeom>
        </p:spPr>
        <p:txBody>
          <a:bodyPr anchor="b"/>
          <a:lstStyle>
            <a:lvl1pPr algn="ctr">
              <a:defRPr sz="4200"/>
            </a:lvl1pPr>
          </a:lstStyle>
          <a:p>
            <a:r>
              <a:t>Click to add title</a:t>
            </a:r>
          </a:p>
        </p:txBody>
      </p:sp>
      <p:sp>
        <p:nvSpPr>
          <p:cNvPr id="172" name="Shape 172"/>
          <p:cNvSpPr>
            <a:spLocks noGrp="1"/>
          </p:cNvSpPr>
          <p:nvPr>
            <p:ph type="body" sz="quarter" idx="1"/>
          </p:nvPr>
        </p:nvSpPr>
        <p:spPr>
          <a:xfrm>
            <a:off x="265500" y="2803075"/>
            <a:ext cx="4045200" cy="1235101"/>
          </a:xfrm>
          <a:prstGeom prst="rect">
            <a:avLst/>
          </a:prstGeom>
        </p:spPr>
        <p:txBody>
          <a:bodyPr/>
          <a:lstStyle>
            <a:lvl1pPr algn="ctr">
              <a:lnSpc>
                <a:spcPct val="100000"/>
              </a:lnSpc>
              <a:spcBef>
                <a:spcPts val="0"/>
              </a:spcBef>
              <a:defRPr sz="2100"/>
            </a:lvl1pPr>
          </a:lstStyle>
          <a:p>
            <a:r>
              <a:t>Click to add subtitle</a:t>
            </a:r>
          </a:p>
        </p:txBody>
      </p:sp>
      <p:sp>
        <p:nvSpPr>
          <p:cNvPr id="173" name="Shape 173"/>
          <p:cNvSpPr>
            <a:spLocks noGrp="1"/>
          </p:cNvSpPr>
          <p:nvPr>
            <p:ph type="body" sz="half" idx="13"/>
          </p:nvPr>
        </p:nvSpPr>
        <p:spPr>
          <a:xfrm>
            <a:off x="4939500" y="724074"/>
            <a:ext cx="3837000" cy="3695102"/>
          </a:xfrm>
          <a:prstGeom prst="rect">
            <a:avLst/>
          </a:prstGeom>
        </p:spPr>
        <p:txBody>
          <a:bodyPr anchor="ctr"/>
          <a:lstStyle/>
          <a:p>
            <a:endParaRPr/>
          </a:p>
        </p:txBody>
      </p:sp>
      <p:sp>
        <p:nvSpPr>
          <p:cNvPr id="174" name="Shape 174"/>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311699" y="2150849"/>
            <a:ext cx="8520601" cy="841801"/>
          </a:xfrm>
          <a:prstGeom prst="rect">
            <a:avLst/>
          </a:prstGeom>
        </p:spPr>
        <p:txBody>
          <a:bodyPr anchor="ctr"/>
          <a:lstStyle>
            <a:lvl1pPr algn="ctr">
              <a:defRPr sz="3600"/>
            </a:lvl1pPr>
          </a:lstStyle>
          <a:p>
            <a:r>
              <a:t>Click to add title</a:t>
            </a:r>
          </a:p>
        </p:txBody>
      </p:sp>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aption">
    <p:bg>
      <p:bgPr>
        <a:solidFill>
          <a:srgbClr val="323A45"/>
        </a:solidFill>
        <a:effectLst/>
      </p:bgPr>
    </p:bg>
    <p:spTree>
      <p:nvGrpSpPr>
        <p:cNvPr id="1" name=""/>
        <p:cNvGrpSpPr/>
        <p:nvPr/>
      </p:nvGrpSpPr>
      <p:grpSpPr>
        <a:xfrm>
          <a:off x="0" y="0"/>
          <a:ext cx="0" cy="0"/>
          <a:chOff x="0" y="0"/>
          <a:chExt cx="0" cy="0"/>
        </a:xfrm>
      </p:grpSpPr>
      <p:sp>
        <p:nvSpPr>
          <p:cNvPr id="181" name="Shape 181"/>
          <p:cNvSpPr>
            <a:spLocks noGrp="1"/>
          </p:cNvSpPr>
          <p:nvPr>
            <p:ph type="body" sz="quarter" idx="1"/>
          </p:nvPr>
        </p:nvSpPr>
        <p:spPr>
          <a:xfrm>
            <a:off x="311699" y="4230575"/>
            <a:ext cx="5998802" cy="605101"/>
          </a:xfrm>
          <a:prstGeom prst="rect">
            <a:avLst/>
          </a:prstGeom>
        </p:spPr>
        <p:txBody>
          <a:bodyPr anchor="ctr"/>
          <a:lstStyle>
            <a:lvl1pPr>
              <a:lnSpc>
                <a:spcPct val="100000"/>
              </a:lnSpc>
              <a:spcBef>
                <a:spcPts val="0"/>
              </a:spcBef>
            </a:lvl1pPr>
          </a:lstStyle>
          <a:p>
            <a:r>
              <a:t>Click to add text</a:t>
            </a:r>
          </a:p>
        </p:txBody>
      </p:sp>
      <p:sp>
        <p:nvSpPr>
          <p:cNvPr id="182" name="Shape 182"/>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ig number">
    <p:bg>
      <p:bgPr>
        <a:solidFill>
          <a:srgbClr val="323A45"/>
        </a:solidFill>
        <a:effectLst/>
      </p:bgPr>
    </p:bg>
    <p:spTree>
      <p:nvGrpSpPr>
        <p:cNvPr id="1" name=""/>
        <p:cNvGrpSpPr/>
        <p:nvPr/>
      </p:nvGrpSpPr>
      <p:grpSpPr>
        <a:xfrm>
          <a:off x="0" y="0"/>
          <a:ext cx="0" cy="0"/>
          <a:chOff x="0" y="0"/>
          <a:chExt cx="0" cy="0"/>
        </a:xfrm>
      </p:grpSpPr>
      <p:sp>
        <p:nvSpPr>
          <p:cNvPr id="189" name="Shape 189"/>
          <p:cNvSpPr>
            <a:spLocks noGrp="1"/>
          </p:cNvSpPr>
          <p:nvPr>
            <p:ph type="title"/>
          </p:nvPr>
        </p:nvSpPr>
        <p:spPr>
          <a:xfrm>
            <a:off x="311699" y="1106125"/>
            <a:ext cx="8520602" cy="1963500"/>
          </a:xfrm>
          <a:prstGeom prst="rect">
            <a:avLst/>
          </a:prstGeom>
        </p:spPr>
        <p:txBody>
          <a:bodyPr anchor="b"/>
          <a:lstStyle>
            <a:lvl1pPr algn="ctr">
              <a:defRPr sz="12000"/>
            </a:lvl1pPr>
          </a:lstStyle>
          <a:p>
            <a:r>
              <a:t>Click to add title</a:t>
            </a:r>
          </a:p>
        </p:txBody>
      </p:sp>
      <p:sp>
        <p:nvSpPr>
          <p:cNvPr id="190" name="Shape 190"/>
          <p:cNvSpPr>
            <a:spLocks noGrp="1"/>
          </p:cNvSpPr>
          <p:nvPr>
            <p:ph type="body" sz="half" idx="1"/>
          </p:nvPr>
        </p:nvSpPr>
        <p:spPr>
          <a:xfrm>
            <a:off x="311699" y="3152225"/>
            <a:ext cx="8520602" cy="1300800"/>
          </a:xfrm>
          <a:prstGeom prst="rect">
            <a:avLst/>
          </a:prstGeom>
        </p:spPr>
        <p:txBody>
          <a:bodyPr/>
          <a:lstStyle>
            <a:lvl1pPr algn="ctr"/>
          </a:lstStyle>
          <a:p>
            <a:r>
              <a:t>Click to add text</a:t>
            </a:r>
          </a:p>
        </p:txBody>
      </p:sp>
      <p:sp>
        <p:nvSpPr>
          <p:cNvPr id="191" name="Shape 191"/>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323A45"/>
        </a:solidFill>
        <a:effectLst/>
      </p:bgPr>
    </p:bg>
    <p:spTree>
      <p:nvGrpSpPr>
        <p:cNvPr id="1" name=""/>
        <p:cNvGrpSpPr/>
        <p:nvPr/>
      </p:nvGrpSpPr>
      <p:grpSpPr>
        <a:xfrm>
          <a:off x="0" y="0"/>
          <a:ext cx="0" cy="0"/>
          <a:chOff x="0" y="0"/>
          <a:chExt cx="0" cy="0"/>
        </a:xfrm>
      </p:grpSpPr>
      <p:sp>
        <p:nvSpPr>
          <p:cNvPr id="198" name="Shape 198"/>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05" name="Shape 205"/>
          <p:cNvSpPr>
            <a:spLocks noGrp="1"/>
          </p:cNvSpPr>
          <p:nvPr>
            <p:ph type="title"/>
          </p:nvPr>
        </p:nvSpPr>
        <p:spPr>
          <a:xfrm>
            <a:off x="311708" y="744574"/>
            <a:ext cx="8520600" cy="2052600"/>
          </a:xfrm>
          <a:prstGeom prst="rect">
            <a:avLst/>
          </a:prstGeom>
        </p:spPr>
        <p:txBody>
          <a:bodyPr anchor="b"/>
          <a:lstStyle>
            <a:lvl1pPr algn="ctr">
              <a:defRPr sz="5200"/>
            </a:lvl1pPr>
          </a:lstStyle>
          <a:p>
            <a:r>
              <a:t>Click to add title</a:t>
            </a:r>
          </a:p>
        </p:txBody>
      </p:sp>
      <p:sp>
        <p:nvSpPr>
          <p:cNvPr id="206" name="Shape 206"/>
          <p:cNvSpPr>
            <a:spLocks noGrp="1"/>
          </p:cNvSpPr>
          <p:nvPr>
            <p:ph type="body" sz="quarter" idx="1"/>
          </p:nvPr>
        </p:nvSpPr>
        <p:spPr>
          <a:xfrm>
            <a:off x="311699" y="2834125"/>
            <a:ext cx="8520601" cy="792601"/>
          </a:xfrm>
          <a:prstGeom prst="rect">
            <a:avLst/>
          </a:prstGeom>
        </p:spPr>
        <p:txBody>
          <a:bodyPr/>
          <a:lstStyle>
            <a:lvl1pPr algn="ctr">
              <a:lnSpc>
                <a:spcPct val="100000"/>
              </a:lnSpc>
              <a:spcBef>
                <a:spcPts val="0"/>
              </a:spcBef>
              <a:defRPr sz="2800"/>
            </a:lvl1pPr>
          </a:lstStyle>
          <a:p>
            <a:r>
              <a:t>Click to add subtitle</a:t>
            </a:r>
          </a:p>
        </p:txBody>
      </p:sp>
      <p:sp>
        <p:nvSpPr>
          <p:cNvPr id="207" name="Shape 207"/>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4" name="Shape 214"/>
          <p:cNvSpPr>
            <a:spLocks noGrp="1"/>
          </p:cNvSpPr>
          <p:nvPr>
            <p:ph type="title"/>
          </p:nvPr>
        </p:nvSpPr>
        <p:spPr>
          <a:xfrm>
            <a:off x="311699" y="2150849"/>
            <a:ext cx="8520601" cy="841801"/>
          </a:xfrm>
          <a:prstGeom prst="rect">
            <a:avLst/>
          </a:prstGeom>
        </p:spPr>
        <p:txBody>
          <a:bodyPr anchor="ctr"/>
          <a:lstStyle>
            <a:lvl1pPr algn="ctr">
              <a:defRPr sz="3600"/>
            </a:lvl1pPr>
          </a:lstStyle>
          <a:p>
            <a:r>
              <a:t>Click to add title</a:t>
            </a:r>
          </a:p>
        </p:txBody>
      </p:sp>
      <p:sp>
        <p:nvSpPr>
          <p:cNvPr id="215" name="Shape 215"/>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p>
            <a:r>
              <a:t>Click to add title</a:t>
            </a:r>
          </a:p>
        </p:txBody>
      </p:sp>
      <p:sp>
        <p:nvSpPr>
          <p:cNvPr id="223" name="Shape 223"/>
          <p:cNvSpPr>
            <a:spLocks noGrp="1"/>
          </p:cNvSpPr>
          <p:nvPr>
            <p:ph type="body" idx="1"/>
          </p:nvPr>
        </p:nvSpPr>
        <p:spPr>
          <a:prstGeom prst="rect">
            <a:avLst/>
          </a:prstGeom>
        </p:spPr>
        <p:txBody>
          <a:bodyPr/>
          <a:lstStyle/>
          <a:p>
            <a:r>
              <a:t>Click to add text</a:t>
            </a:r>
          </a:p>
        </p:txBody>
      </p:sp>
      <p:sp>
        <p:nvSpPr>
          <p:cNvPr id="224" name="Shape 224"/>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lstStyle/>
          <a:p>
            <a:r>
              <a:t>Click to add title</a:t>
            </a:r>
          </a:p>
        </p:txBody>
      </p:sp>
      <p:sp>
        <p:nvSpPr>
          <p:cNvPr id="232" name="Shape 232"/>
          <p:cNvSpPr>
            <a:spLocks noGrp="1"/>
          </p:cNvSpPr>
          <p:nvPr>
            <p:ph type="body" sz="half" idx="1"/>
          </p:nvPr>
        </p:nvSpPr>
        <p:spPr>
          <a:xfrm>
            <a:off x="311699" y="1152475"/>
            <a:ext cx="3999900" cy="3416400"/>
          </a:xfrm>
          <a:prstGeom prst="rect">
            <a:avLst/>
          </a:prstGeom>
        </p:spPr>
        <p:txBody>
          <a:bodyPr/>
          <a:lstStyle>
            <a:lvl1pPr>
              <a:defRPr sz="1400"/>
            </a:lvl1pPr>
          </a:lstStyle>
          <a:p>
            <a:r>
              <a:t>Click to add text</a:t>
            </a:r>
          </a:p>
        </p:txBody>
      </p:sp>
      <p:sp>
        <p:nvSpPr>
          <p:cNvPr id="233" name="Shape 233"/>
          <p:cNvSpPr>
            <a:spLocks noGrp="1"/>
          </p:cNvSpPr>
          <p:nvPr>
            <p:ph type="body" sz="half" idx="13"/>
          </p:nvPr>
        </p:nvSpPr>
        <p:spPr>
          <a:xfrm>
            <a:off x="4832399" y="1152475"/>
            <a:ext cx="3999900" cy="3416400"/>
          </a:xfrm>
          <a:prstGeom prst="rect">
            <a:avLst/>
          </a:prstGeom>
        </p:spPr>
        <p:txBody>
          <a:bodyPr/>
          <a:lstStyle/>
          <a:p>
            <a:pPr>
              <a:defRPr sz="1400"/>
            </a:pPr>
            <a:endParaRPr/>
          </a:p>
        </p:txBody>
      </p:sp>
      <p:sp>
        <p:nvSpPr>
          <p:cNvPr id="234" name="Shape 234"/>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41" name="Shape 241"/>
          <p:cNvSpPr>
            <a:spLocks noGrp="1"/>
          </p:cNvSpPr>
          <p:nvPr>
            <p:ph type="title"/>
          </p:nvPr>
        </p:nvSpPr>
        <p:spPr>
          <a:prstGeom prst="rect">
            <a:avLst/>
          </a:prstGeom>
        </p:spPr>
        <p:txBody>
          <a:bodyPr/>
          <a:lstStyle/>
          <a:p>
            <a:r>
              <a:t>Click to add title</a:t>
            </a:r>
          </a:p>
        </p:txBody>
      </p:sp>
      <p:sp>
        <p:nvSpPr>
          <p:cNvPr id="242" name="Shape 242"/>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249" name="Shape 249"/>
          <p:cNvSpPr>
            <a:spLocks noGrp="1"/>
          </p:cNvSpPr>
          <p:nvPr>
            <p:ph type="title"/>
          </p:nvPr>
        </p:nvSpPr>
        <p:spPr>
          <a:xfrm>
            <a:off x="311699" y="555600"/>
            <a:ext cx="2808000" cy="755699"/>
          </a:xfrm>
          <a:prstGeom prst="rect">
            <a:avLst/>
          </a:prstGeom>
        </p:spPr>
        <p:txBody>
          <a:bodyPr anchor="b"/>
          <a:lstStyle>
            <a:lvl1pPr>
              <a:defRPr sz="2400"/>
            </a:lvl1pPr>
          </a:lstStyle>
          <a:p>
            <a:r>
              <a:t>Click to add title</a:t>
            </a:r>
          </a:p>
        </p:txBody>
      </p:sp>
      <p:sp>
        <p:nvSpPr>
          <p:cNvPr id="250" name="Shape 250"/>
          <p:cNvSpPr>
            <a:spLocks noGrp="1"/>
          </p:cNvSpPr>
          <p:nvPr>
            <p:ph type="body" sz="quarter" idx="1"/>
          </p:nvPr>
        </p:nvSpPr>
        <p:spPr>
          <a:xfrm>
            <a:off x="311699" y="1389599"/>
            <a:ext cx="2808000" cy="3179401"/>
          </a:xfrm>
          <a:prstGeom prst="rect">
            <a:avLst/>
          </a:prstGeom>
        </p:spPr>
        <p:txBody>
          <a:bodyPr/>
          <a:lstStyle>
            <a:lvl1pPr>
              <a:defRPr sz="1200"/>
            </a:lvl1pPr>
          </a:lstStyle>
          <a:p>
            <a:r>
              <a:t>Click to add text</a:t>
            </a:r>
          </a:p>
        </p:txBody>
      </p:sp>
      <p:sp>
        <p:nvSpPr>
          <p:cNvPr id="251" name="Shape 251"/>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258" name="Shape 258"/>
          <p:cNvSpPr>
            <a:spLocks noGrp="1"/>
          </p:cNvSpPr>
          <p:nvPr>
            <p:ph type="title"/>
          </p:nvPr>
        </p:nvSpPr>
        <p:spPr>
          <a:xfrm>
            <a:off x="490250" y="450149"/>
            <a:ext cx="6367801" cy="4090801"/>
          </a:xfrm>
          <a:prstGeom prst="rect">
            <a:avLst/>
          </a:prstGeom>
        </p:spPr>
        <p:txBody>
          <a:bodyPr anchor="ctr"/>
          <a:lstStyle>
            <a:lvl1pPr>
              <a:defRPr sz="4800"/>
            </a:lvl1pPr>
          </a:lstStyle>
          <a:p>
            <a:r>
              <a:t>Click to add title</a:t>
            </a:r>
          </a:p>
        </p:txBody>
      </p:sp>
      <p:sp>
        <p:nvSpPr>
          <p:cNvPr id="259" name="Shape 259"/>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r>
              <a:t>Click to add title</a:t>
            </a:r>
          </a:p>
        </p:txBody>
      </p:sp>
      <p:sp>
        <p:nvSpPr>
          <p:cNvPr id="29" name="Shape 29"/>
          <p:cNvSpPr>
            <a:spLocks noGrp="1"/>
          </p:cNvSpPr>
          <p:nvPr>
            <p:ph type="body" idx="1"/>
          </p:nvPr>
        </p:nvSpPr>
        <p:spPr>
          <a:prstGeom prst="rect">
            <a:avLst/>
          </a:prstGeom>
        </p:spPr>
        <p:txBody>
          <a:bodyPr/>
          <a:lstStyle/>
          <a:p>
            <a:r>
              <a:t>Click to add text</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266" name="Shape 266"/>
          <p:cNvSpPr/>
          <p:nvPr/>
        </p:nvSpPr>
        <p:spPr>
          <a:xfrm>
            <a:off x="4572000" y="-125"/>
            <a:ext cx="4572000" cy="5143499"/>
          </a:xfrm>
          <a:prstGeom prst="rect">
            <a:avLst/>
          </a:prstGeom>
          <a:solidFill>
            <a:srgbClr val="EEEEEE"/>
          </a:solidFill>
          <a:ln w="12700">
            <a:miter lim="400000"/>
          </a:ln>
        </p:spPr>
        <p:txBody>
          <a:bodyPr lIns="45719" rIns="45719" anchor="ctr"/>
          <a:lstStyle/>
          <a:p>
            <a:endParaRPr/>
          </a:p>
        </p:txBody>
      </p:sp>
      <p:sp>
        <p:nvSpPr>
          <p:cNvPr id="267" name="Shape 267"/>
          <p:cNvSpPr>
            <a:spLocks noGrp="1"/>
          </p:cNvSpPr>
          <p:nvPr>
            <p:ph type="title"/>
          </p:nvPr>
        </p:nvSpPr>
        <p:spPr>
          <a:xfrm>
            <a:off x="265500" y="1233175"/>
            <a:ext cx="4045199" cy="1482301"/>
          </a:xfrm>
          <a:prstGeom prst="rect">
            <a:avLst/>
          </a:prstGeom>
        </p:spPr>
        <p:txBody>
          <a:bodyPr anchor="b"/>
          <a:lstStyle>
            <a:lvl1pPr algn="ctr">
              <a:defRPr sz="4200"/>
            </a:lvl1pPr>
          </a:lstStyle>
          <a:p>
            <a:r>
              <a:t>Click to add title</a:t>
            </a:r>
          </a:p>
        </p:txBody>
      </p:sp>
      <p:sp>
        <p:nvSpPr>
          <p:cNvPr id="268" name="Shape 268"/>
          <p:cNvSpPr>
            <a:spLocks noGrp="1"/>
          </p:cNvSpPr>
          <p:nvPr>
            <p:ph type="body" sz="quarter" idx="1"/>
          </p:nvPr>
        </p:nvSpPr>
        <p:spPr>
          <a:xfrm>
            <a:off x="265500" y="2803075"/>
            <a:ext cx="4045199" cy="1235101"/>
          </a:xfrm>
          <a:prstGeom prst="rect">
            <a:avLst/>
          </a:prstGeom>
        </p:spPr>
        <p:txBody>
          <a:bodyPr/>
          <a:lstStyle>
            <a:lvl1pPr algn="ctr">
              <a:lnSpc>
                <a:spcPct val="100000"/>
              </a:lnSpc>
              <a:spcBef>
                <a:spcPts val="0"/>
              </a:spcBef>
              <a:defRPr sz="2100"/>
            </a:lvl1pPr>
          </a:lstStyle>
          <a:p>
            <a:r>
              <a:t>Click to add subtitle</a:t>
            </a:r>
          </a:p>
        </p:txBody>
      </p:sp>
      <p:sp>
        <p:nvSpPr>
          <p:cNvPr id="269" name="Shape 269"/>
          <p:cNvSpPr>
            <a:spLocks noGrp="1"/>
          </p:cNvSpPr>
          <p:nvPr>
            <p:ph type="body" sz="half" idx="13"/>
          </p:nvPr>
        </p:nvSpPr>
        <p:spPr>
          <a:xfrm>
            <a:off x="4939500" y="724074"/>
            <a:ext cx="3837000" cy="3695100"/>
          </a:xfrm>
          <a:prstGeom prst="rect">
            <a:avLst/>
          </a:prstGeom>
        </p:spPr>
        <p:txBody>
          <a:bodyPr anchor="ctr"/>
          <a:lstStyle/>
          <a:p>
            <a:endParaRPr/>
          </a:p>
        </p:txBody>
      </p:sp>
      <p:sp>
        <p:nvSpPr>
          <p:cNvPr id="270" name="Shape 270"/>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277" name="Shape 277"/>
          <p:cNvSpPr>
            <a:spLocks noGrp="1"/>
          </p:cNvSpPr>
          <p:nvPr>
            <p:ph type="body" sz="quarter" idx="1"/>
          </p:nvPr>
        </p:nvSpPr>
        <p:spPr>
          <a:xfrm>
            <a:off x="311699" y="4230575"/>
            <a:ext cx="5998802" cy="605101"/>
          </a:xfrm>
          <a:prstGeom prst="rect">
            <a:avLst/>
          </a:prstGeom>
        </p:spPr>
        <p:txBody>
          <a:bodyPr anchor="ctr"/>
          <a:lstStyle>
            <a:lvl1pPr>
              <a:lnSpc>
                <a:spcPct val="100000"/>
              </a:lnSpc>
              <a:spcBef>
                <a:spcPts val="0"/>
              </a:spcBef>
            </a:lvl1pPr>
          </a:lstStyle>
          <a:p>
            <a:r>
              <a:t>Click to add text</a:t>
            </a:r>
          </a:p>
        </p:txBody>
      </p:sp>
      <p:sp>
        <p:nvSpPr>
          <p:cNvPr id="278" name="Shape 278"/>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285" name="Shape 285"/>
          <p:cNvSpPr>
            <a:spLocks noGrp="1"/>
          </p:cNvSpPr>
          <p:nvPr>
            <p:ph type="title"/>
          </p:nvPr>
        </p:nvSpPr>
        <p:spPr>
          <a:xfrm>
            <a:off x="311699" y="1106125"/>
            <a:ext cx="8520601" cy="1963500"/>
          </a:xfrm>
          <a:prstGeom prst="rect">
            <a:avLst/>
          </a:prstGeom>
        </p:spPr>
        <p:txBody>
          <a:bodyPr anchor="b"/>
          <a:lstStyle>
            <a:lvl1pPr algn="ctr">
              <a:defRPr sz="12000"/>
            </a:lvl1pPr>
          </a:lstStyle>
          <a:p>
            <a:r>
              <a:t>Click to add title</a:t>
            </a:r>
          </a:p>
        </p:txBody>
      </p:sp>
      <p:sp>
        <p:nvSpPr>
          <p:cNvPr id="286" name="Shape 286"/>
          <p:cNvSpPr>
            <a:spLocks noGrp="1"/>
          </p:cNvSpPr>
          <p:nvPr>
            <p:ph type="body" sz="half" idx="1"/>
          </p:nvPr>
        </p:nvSpPr>
        <p:spPr>
          <a:xfrm>
            <a:off x="311699" y="3152225"/>
            <a:ext cx="8520601" cy="1300800"/>
          </a:xfrm>
          <a:prstGeom prst="rect">
            <a:avLst/>
          </a:prstGeom>
        </p:spPr>
        <p:txBody>
          <a:bodyPr/>
          <a:lstStyle>
            <a:lvl1pPr algn="ctr"/>
          </a:lstStyle>
          <a:p>
            <a:r>
              <a:t>Click to add text</a:t>
            </a:r>
          </a:p>
        </p:txBody>
      </p:sp>
      <p:sp>
        <p:nvSpPr>
          <p:cNvPr id="287" name="Shape 287"/>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4" name="Shape 294"/>
          <p:cNvSpPr>
            <a:spLocks noGrp="1"/>
          </p:cNvSpPr>
          <p:nvPr>
            <p:ph type="sldNum" sz="quarter" idx="2"/>
          </p:nvPr>
        </p:nvSpPr>
        <p:spPr>
          <a:xfrm>
            <a:off x="8472457" y="4669899"/>
            <a:ext cx="393319" cy="380234"/>
          </a:xfrm>
          <a:prstGeom prst="rect">
            <a:avLst/>
          </a:prstGeom>
        </p:spPr>
        <p:txBody>
          <a:bodyPr/>
          <a:lstStyle>
            <a:lvl1pPr algn="l">
              <a:defRPr sz="14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r>
              <a:t>Click to add title</a:t>
            </a:r>
          </a:p>
        </p:txBody>
      </p:sp>
      <p:sp>
        <p:nvSpPr>
          <p:cNvPr id="38" name="Shape 38"/>
          <p:cNvSpPr>
            <a:spLocks noGrp="1"/>
          </p:cNvSpPr>
          <p:nvPr>
            <p:ph type="body" sz="half" idx="1"/>
          </p:nvPr>
        </p:nvSpPr>
        <p:spPr>
          <a:xfrm>
            <a:off x="311699" y="1152475"/>
            <a:ext cx="3999900" cy="3416400"/>
          </a:xfrm>
          <a:prstGeom prst="rect">
            <a:avLst/>
          </a:prstGeom>
        </p:spPr>
        <p:txBody>
          <a:bodyPr/>
          <a:lstStyle>
            <a:lvl1pPr>
              <a:defRPr sz="1400"/>
            </a:lvl1pPr>
          </a:lstStyle>
          <a:p>
            <a:r>
              <a:t>Click to add text</a:t>
            </a:r>
          </a:p>
        </p:txBody>
      </p:sp>
      <p:sp>
        <p:nvSpPr>
          <p:cNvPr id="39" name="Shape 39"/>
          <p:cNvSpPr>
            <a:spLocks noGrp="1"/>
          </p:cNvSpPr>
          <p:nvPr>
            <p:ph type="body" sz="half" idx="13"/>
          </p:nvPr>
        </p:nvSpPr>
        <p:spPr>
          <a:xfrm>
            <a:off x="4832399" y="1152475"/>
            <a:ext cx="3999900" cy="3416400"/>
          </a:xfrm>
          <a:prstGeom prst="rect">
            <a:avLst/>
          </a:prstGeom>
        </p:spPr>
        <p:txBody>
          <a:bodyPr/>
          <a:lstStyle/>
          <a:p>
            <a:pPr>
              <a:defRPr sz="1400"/>
            </a:pPr>
            <a:endParaRP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Click to add title</a:t>
            </a:r>
          </a:p>
        </p:txBody>
      </p:sp>
      <p:sp>
        <p:nvSpPr>
          <p:cNvPr id="48" name="Shape 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Shape 55"/>
          <p:cNvSpPr>
            <a:spLocks noGrp="1"/>
          </p:cNvSpPr>
          <p:nvPr>
            <p:ph type="title"/>
          </p:nvPr>
        </p:nvSpPr>
        <p:spPr>
          <a:xfrm>
            <a:off x="311699" y="555600"/>
            <a:ext cx="2808000" cy="755699"/>
          </a:xfrm>
          <a:prstGeom prst="rect">
            <a:avLst/>
          </a:prstGeom>
        </p:spPr>
        <p:txBody>
          <a:bodyPr anchor="b"/>
          <a:lstStyle>
            <a:lvl1pPr>
              <a:defRPr sz="2400"/>
            </a:lvl1pPr>
          </a:lstStyle>
          <a:p>
            <a:r>
              <a:t>Click to add title</a:t>
            </a:r>
          </a:p>
        </p:txBody>
      </p:sp>
      <p:sp>
        <p:nvSpPr>
          <p:cNvPr id="56" name="Shape 56"/>
          <p:cNvSpPr>
            <a:spLocks noGrp="1"/>
          </p:cNvSpPr>
          <p:nvPr>
            <p:ph type="body" sz="quarter" idx="1"/>
          </p:nvPr>
        </p:nvSpPr>
        <p:spPr>
          <a:xfrm>
            <a:off x="311699" y="1389599"/>
            <a:ext cx="2808000" cy="3179401"/>
          </a:xfrm>
          <a:prstGeom prst="rect">
            <a:avLst/>
          </a:prstGeom>
        </p:spPr>
        <p:txBody>
          <a:bodyPr/>
          <a:lstStyle>
            <a:lvl1pPr>
              <a:defRPr sz="1200"/>
            </a:lvl1pPr>
          </a:lstStyle>
          <a:p>
            <a:r>
              <a:t>Click to add text</a:t>
            </a: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Shape 64"/>
          <p:cNvSpPr>
            <a:spLocks noGrp="1"/>
          </p:cNvSpPr>
          <p:nvPr>
            <p:ph type="title"/>
          </p:nvPr>
        </p:nvSpPr>
        <p:spPr>
          <a:xfrm>
            <a:off x="490250" y="450149"/>
            <a:ext cx="6367801" cy="4090801"/>
          </a:xfrm>
          <a:prstGeom prst="rect">
            <a:avLst/>
          </a:prstGeom>
        </p:spPr>
        <p:txBody>
          <a:bodyPr anchor="ctr"/>
          <a:lstStyle>
            <a:lvl1pPr>
              <a:defRPr sz="4800"/>
            </a:lvl1pPr>
          </a:lstStyle>
          <a:p>
            <a:r>
              <a:t>Click to add title</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72"/>
          <p:cNvSpPr/>
          <p:nvPr/>
        </p:nvSpPr>
        <p:spPr>
          <a:xfrm>
            <a:off x="4572000" y="-125"/>
            <a:ext cx="4572000" cy="5143499"/>
          </a:xfrm>
          <a:prstGeom prst="rect">
            <a:avLst/>
          </a:prstGeom>
          <a:solidFill>
            <a:srgbClr val="EEEEEE"/>
          </a:solidFill>
          <a:ln w="12700">
            <a:miter lim="400000"/>
          </a:ln>
        </p:spPr>
        <p:txBody>
          <a:bodyPr lIns="45719" rIns="45719" anchor="ctr"/>
          <a:lstStyle/>
          <a:p>
            <a:endParaRPr/>
          </a:p>
        </p:txBody>
      </p:sp>
      <p:sp>
        <p:nvSpPr>
          <p:cNvPr id="73" name="Shape 73"/>
          <p:cNvSpPr>
            <a:spLocks noGrp="1"/>
          </p:cNvSpPr>
          <p:nvPr>
            <p:ph type="title"/>
          </p:nvPr>
        </p:nvSpPr>
        <p:spPr>
          <a:xfrm>
            <a:off x="265500" y="1233175"/>
            <a:ext cx="4045199" cy="1482301"/>
          </a:xfrm>
          <a:prstGeom prst="rect">
            <a:avLst/>
          </a:prstGeom>
        </p:spPr>
        <p:txBody>
          <a:bodyPr anchor="b"/>
          <a:lstStyle>
            <a:lvl1pPr algn="ctr">
              <a:defRPr sz="4200"/>
            </a:lvl1pPr>
          </a:lstStyle>
          <a:p>
            <a:r>
              <a:t>Click to add title</a:t>
            </a:r>
          </a:p>
        </p:txBody>
      </p:sp>
      <p:sp>
        <p:nvSpPr>
          <p:cNvPr id="74" name="Shape 74"/>
          <p:cNvSpPr>
            <a:spLocks noGrp="1"/>
          </p:cNvSpPr>
          <p:nvPr>
            <p:ph type="body" sz="quarter" idx="1"/>
          </p:nvPr>
        </p:nvSpPr>
        <p:spPr>
          <a:xfrm>
            <a:off x="265500" y="2803075"/>
            <a:ext cx="4045199" cy="1235101"/>
          </a:xfrm>
          <a:prstGeom prst="rect">
            <a:avLst/>
          </a:prstGeom>
        </p:spPr>
        <p:txBody>
          <a:bodyPr/>
          <a:lstStyle>
            <a:lvl1pPr algn="ctr">
              <a:lnSpc>
                <a:spcPct val="100000"/>
              </a:lnSpc>
              <a:spcBef>
                <a:spcPts val="0"/>
              </a:spcBef>
              <a:defRPr sz="2100"/>
            </a:lvl1pPr>
          </a:lstStyle>
          <a:p>
            <a:r>
              <a:t>Click to add subtitle</a:t>
            </a:r>
          </a:p>
        </p:txBody>
      </p:sp>
      <p:sp>
        <p:nvSpPr>
          <p:cNvPr id="75" name="Shape 75"/>
          <p:cNvSpPr>
            <a:spLocks noGrp="1"/>
          </p:cNvSpPr>
          <p:nvPr>
            <p:ph type="body" sz="half" idx="13"/>
          </p:nvPr>
        </p:nvSpPr>
        <p:spPr>
          <a:xfrm>
            <a:off x="4939500" y="724074"/>
            <a:ext cx="3837000" cy="3695100"/>
          </a:xfrm>
          <a:prstGeom prst="rect">
            <a:avLst/>
          </a:prstGeom>
        </p:spPr>
        <p:txBody>
          <a:bodyPr anchor="ctr"/>
          <a:lstStyle/>
          <a:p>
            <a:endParaRP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Shape 83"/>
          <p:cNvSpPr>
            <a:spLocks noGrp="1"/>
          </p:cNvSpPr>
          <p:nvPr>
            <p:ph type="body" sz="quarter" idx="1"/>
          </p:nvPr>
        </p:nvSpPr>
        <p:spPr>
          <a:xfrm>
            <a:off x="311699" y="4230575"/>
            <a:ext cx="5998802" cy="605101"/>
          </a:xfrm>
          <a:prstGeom prst="rect">
            <a:avLst/>
          </a:prstGeom>
        </p:spPr>
        <p:txBody>
          <a:bodyPr anchor="ctr"/>
          <a:lstStyle>
            <a:lvl1pPr>
              <a:lnSpc>
                <a:spcPct val="100000"/>
              </a:lnSpc>
              <a:spcBef>
                <a:spcPts val="0"/>
              </a:spcBef>
            </a:lvl1pPr>
          </a:lstStyle>
          <a:p>
            <a:r>
              <a:t>Click to add text</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11699" y="445025"/>
            <a:ext cx="8520601" cy="5727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Click to add title</a:t>
            </a:r>
          </a:p>
        </p:txBody>
      </p:sp>
      <p:sp>
        <p:nvSpPr>
          <p:cNvPr id="3" name="Shape 3"/>
          <p:cNvSpPr>
            <a:spLocks noGrp="1"/>
          </p:cNvSpPr>
          <p:nvPr>
            <p:ph type="body" idx="1"/>
          </p:nvPr>
        </p:nvSpPr>
        <p:spPr>
          <a:xfrm>
            <a:off x="311699" y="1152475"/>
            <a:ext cx="8520601"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Click to add text</a:t>
            </a:r>
          </a:p>
        </p:txBody>
      </p:sp>
      <p:sp>
        <p:nvSpPr>
          <p:cNvPr id="4" name="Shape 4"/>
          <p:cNvSpPr>
            <a:spLocks noGrp="1"/>
          </p:cNvSpPr>
          <p:nvPr>
            <p:ph type="sldNum" sz="quarter" idx="2"/>
          </p:nvPr>
        </p:nvSpPr>
        <p:spPr>
          <a:xfrm>
            <a:off x="8684343" y="4700818"/>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xmlns:p14="http://schemas.microsoft.com/office/powerpoint/2010/mai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j-lt"/>
          <a:ea typeface="+mj-ea"/>
          <a:cs typeface="+mj-cs"/>
          <a:sym typeface="Arial"/>
        </a:defRPr>
      </a:lvl9pPr>
    </p:titleStyle>
    <p:body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2" Type="http://schemas.microsoft.com/office/2007/relationships/hdphoto" Target="../media/hdphoto5.wdp"/><Relationship Id="rId1" Type="http://schemas.openxmlformats.org/officeDocument/2006/relationships/slideLayout" Target="../slideLayouts/slideLayout11.xml"/><Relationship Id="rId2" Type="http://schemas.openxmlformats.org/officeDocument/2006/relationships/image" Target="../media/image3.png"/><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5.jpeg"/><Relationship Id="rId6" Type="http://schemas.microsoft.com/office/2007/relationships/hdphoto" Target="../media/hdphoto2.wdp"/><Relationship Id="rId7" Type="http://schemas.openxmlformats.org/officeDocument/2006/relationships/image" Target="../media/image6.png"/><Relationship Id="rId8" Type="http://schemas.microsoft.com/office/2007/relationships/hdphoto" Target="../media/hdphoto3.wdp"/><Relationship Id="rId9" Type="http://schemas.openxmlformats.org/officeDocument/2006/relationships/image" Target="../media/image7.jpeg"/><Relationship Id="rId10" Type="http://schemas.microsoft.com/office/2007/relationships/hdphoto" Target="../media/hdphoto4.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6.wdp"/><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7.wdp"/><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8.wdp"/><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2037"/>
        </a:solidFill>
        <a:effectLst/>
      </p:bgPr>
    </p:bg>
    <p:spTree>
      <p:nvGrpSpPr>
        <p:cNvPr id="1" name=""/>
        <p:cNvGrpSpPr/>
        <p:nvPr/>
      </p:nvGrpSpPr>
      <p:grpSpPr>
        <a:xfrm>
          <a:off x="0" y="0"/>
          <a:ext cx="0" cy="0"/>
          <a:chOff x="0" y="0"/>
          <a:chExt cx="0" cy="0"/>
        </a:xfrm>
      </p:grpSpPr>
      <p:sp>
        <p:nvSpPr>
          <p:cNvPr id="303" name="Shape 303"/>
          <p:cNvSpPr>
            <a:spLocks noGrp="1"/>
          </p:cNvSpPr>
          <p:nvPr>
            <p:ph type="ctrTitle"/>
          </p:nvPr>
        </p:nvSpPr>
        <p:spPr>
          <a:xfrm>
            <a:off x="311699" y="270042"/>
            <a:ext cx="8520602" cy="3006302"/>
          </a:xfrm>
          <a:prstGeom prst="rect">
            <a:avLst/>
          </a:prstGeom>
        </p:spPr>
        <p:txBody>
          <a:bodyPr>
            <a:normAutofit/>
          </a:bodyPr>
          <a:lstStyle/>
          <a:p>
            <a:pPr algn="l">
              <a:defRPr sz="1800" b="1">
                <a:solidFill>
                  <a:srgbClr val="0071BC"/>
                </a:solidFill>
                <a:latin typeface="Source Sans Pro"/>
                <a:ea typeface="Source Sans Pro"/>
                <a:cs typeface="Source Sans Pro"/>
                <a:sym typeface="Source Sans Pro"/>
              </a:defRPr>
            </a:pPr>
            <a:endParaRPr dirty="0"/>
          </a:p>
          <a:p>
            <a:pPr algn="l">
              <a:defRPr sz="600">
                <a:solidFill>
                  <a:srgbClr val="E31C3D"/>
                </a:solidFill>
                <a:latin typeface="Source Sans Pro"/>
                <a:ea typeface="Source Sans Pro"/>
                <a:cs typeface="Source Sans Pro"/>
                <a:sym typeface="Source Sans Pro"/>
              </a:defRPr>
            </a:pPr>
            <a:endParaRPr dirty="0"/>
          </a:p>
          <a:p>
            <a:pPr algn="l">
              <a:defRPr sz="4400">
                <a:solidFill>
                  <a:srgbClr val="112E51"/>
                </a:solidFill>
                <a:latin typeface="Merriweather"/>
                <a:ea typeface="Merriweather"/>
                <a:cs typeface="Merriweather"/>
                <a:sym typeface="Merriweather"/>
              </a:defRPr>
            </a:pPr>
            <a:r>
              <a:rPr dirty="0">
                <a:solidFill>
                  <a:schemeClr val="bg1"/>
                </a:solidFill>
              </a:rPr>
              <a:t>Mapping the </a:t>
            </a:r>
            <a:r>
              <a:rPr lang="en-US" dirty="0" smtClean="0">
                <a:solidFill>
                  <a:schemeClr val="bg1"/>
                </a:solidFill>
              </a:rPr>
              <a:t/>
            </a:r>
            <a:br>
              <a:rPr lang="en-US" dirty="0" smtClean="0">
                <a:solidFill>
                  <a:schemeClr val="bg1"/>
                </a:solidFill>
              </a:rPr>
            </a:br>
            <a:r>
              <a:rPr lang="en-US" dirty="0" smtClean="0">
                <a:solidFill>
                  <a:schemeClr val="bg1"/>
                </a:solidFill>
              </a:rPr>
              <a:t>applicant </a:t>
            </a:r>
            <a:r>
              <a:rPr dirty="0" smtClean="0">
                <a:solidFill>
                  <a:schemeClr val="bg1"/>
                </a:solidFill>
              </a:rPr>
              <a:t>experience </a:t>
            </a:r>
            <a:r>
              <a:rPr lang="en-US" dirty="0" smtClean="0">
                <a:solidFill>
                  <a:schemeClr val="bg1"/>
                </a:solidFill>
              </a:rPr>
              <a:t/>
            </a:r>
            <a:br>
              <a:rPr lang="en-US" dirty="0" smtClean="0">
                <a:solidFill>
                  <a:schemeClr val="bg1"/>
                </a:solidFill>
              </a:rPr>
            </a:br>
            <a:r>
              <a:rPr dirty="0" smtClean="0">
                <a:solidFill>
                  <a:schemeClr val="bg1"/>
                </a:solidFill>
              </a:rPr>
              <a:t>of </a:t>
            </a:r>
            <a:r>
              <a:rPr dirty="0">
                <a:solidFill>
                  <a:schemeClr val="bg1"/>
                </a:solidFill>
              </a:rPr>
              <a:t>benefit enrollment</a:t>
            </a:r>
          </a:p>
        </p:txBody>
      </p:sp>
      <p:sp>
        <p:nvSpPr>
          <p:cNvPr id="304" name="Shape 304"/>
          <p:cNvSpPr/>
          <p:nvPr/>
        </p:nvSpPr>
        <p:spPr>
          <a:xfrm>
            <a:off x="442350" y="3312793"/>
            <a:ext cx="7412700" cy="1"/>
          </a:xfrm>
          <a:prstGeom prst="line">
            <a:avLst/>
          </a:prstGeom>
          <a:ln w="28575">
            <a:solidFill>
              <a:srgbClr val="FFFFFF"/>
            </a:solidFill>
          </a:ln>
        </p:spPr>
        <p:txBody>
          <a:bodyPr lIns="45719" rIns="45719"/>
          <a:lstStyle/>
          <a:p>
            <a:endParaRPr/>
          </a:p>
        </p:txBody>
      </p:sp>
      <p:sp>
        <p:nvSpPr>
          <p:cNvPr id="305" name="Shape 305"/>
          <p:cNvSpPr/>
          <p:nvPr/>
        </p:nvSpPr>
        <p:spPr>
          <a:xfrm>
            <a:off x="366149" y="3361491"/>
            <a:ext cx="85206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pPr>
              <a:defRPr b="1">
                <a:solidFill>
                  <a:srgbClr val="E31C3D"/>
                </a:solidFill>
                <a:latin typeface="Source Sans Pro"/>
                <a:ea typeface="Source Sans Pro"/>
                <a:cs typeface="Source Sans Pro"/>
                <a:sym typeface="Source Sans Pro"/>
              </a:defRPr>
            </a:pPr>
            <a:r>
              <a:rPr dirty="0">
                <a:solidFill>
                  <a:srgbClr val="B2B4CF"/>
                </a:solidFill>
              </a:rPr>
              <a:t>A user research study for human-centered public services // </a:t>
            </a:r>
            <a:r>
              <a:rPr lang="en-US" b="0" dirty="0" smtClean="0">
                <a:solidFill>
                  <a:srgbClr val="B2B4CF"/>
                </a:solidFill>
              </a:rPr>
              <a:t>October </a:t>
            </a:r>
            <a:r>
              <a:rPr b="0" dirty="0" smtClean="0">
                <a:solidFill>
                  <a:srgbClr val="B2B4CF"/>
                </a:solidFill>
              </a:rPr>
              <a:t>2016</a:t>
            </a:r>
            <a:endParaRPr b="0" dirty="0">
              <a:solidFill>
                <a:srgbClr val="B2B4CF"/>
              </a:solidFill>
            </a:endParaRPr>
          </a:p>
        </p:txBody>
      </p:sp>
      <p:sp>
        <p:nvSpPr>
          <p:cNvPr id="6" name="Shape 317"/>
          <p:cNvSpPr>
            <a:spLocks noGrp="1"/>
          </p:cNvSpPr>
          <p:nvPr>
            <p:ph type="body" sz="quarter" idx="1"/>
          </p:nvPr>
        </p:nvSpPr>
        <p:spPr>
          <a:xfrm>
            <a:off x="366149" y="822728"/>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pPr algn="l"/>
            <a:r>
              <a:rPr lang="en-US" dirty="0" smtClean="0">
                <a:solidFill>
                  <a:srgbClr val="B2B4CF"/>
                </a:solidFill>
              </a:rPr>
              <a:t>USER RESEARCH INSIGHTS</a:t>
            </a:r>
            <a:endParaRPr dirty="0">
              <a:solidFill>
                <a:srgbClr val="B2B4CF"/>
              </a:solidFill>
            </a:endParaRPr>
          </a:p>
        </p:txBody>
      </p:sp>
      <p:pic>
        <p:nvPicPr>
          <p:cNvPr id="3" name="Picture 2" descr="USDS-logo-circl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955" y="4256423"/>
            <a:ext cx="643857" cy="643857"/>
          </a:xfrm>
          <a:prstGeom prst="rect">
            <a:avLst/>
          </a:prstGeom>
        </p:spPr>
      </p:pic>
      <p:pic>
        <p:nvPicPr>
          <p:cNvPr id="9" name="Picture 8" descr="CMS-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08" y="4148763"/>
            <a:ext cx="1658799" cy="80231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nvSpPr>
        <p:spPr>
          <a:xfrm>
            <a:off x="1258871" y="708826"/>
            <a:ext cx="7406879" cy="410737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t>The most efficient and family-centered programs...</a:t>
            </a:r>
          </a:p>
          <a:p>
            <a:pPr>
              <a:lnSpc>
                <a:spcPct val="115000"/>
              </a:lnSpc>
              <a:defRPr>
                <a:solidFill>
                  <a:srgbClr val="576579"/>
                </a:solidFill>
                <a:latin typeface="Merriweather"/>
                <a:ea typeface="Merriweather"/>
                <a:cs typeface="Merriweather"/>
                <a:sym typeface="Merriweather"/>
              </a:defRPr>
            </a:pPr>
            <a:endParaRPr dirty="0"/>
          </a:p>
          <a:p>
            <a:pPr marL="457200" indent="-330200">
              <a:lnSpc>
                <a:spcPct val="115000"/>
              </a:lnSpc>
              <a:buClr>
                <a:srgbClr val="72849E"/>
              </a:buClr>
              <a:buSzPct val="100000"/>
              <a:buFont typeface="Helvetica"/>
              <a:buChar char="➔"/>
              <a:defRPr sz="1500" b="1">
                <a:solidFill>
                  <a:srgbClr val="72849E"/>
                </a:solidFill>
                <a:latin typeface="Source Sans Pro"/>
                <a:ea typeface="Source Sans Pro"/>
                <a:cs typeface="Source Sans Pro"/>
                <a:sym typeface="Source Sans Pro"/>
              </a:defRPr>
            </a:pPr>
            <a:r>
              <a:rPr dirty="0"/>
              <a:t>Take on the responsibility of verifying </a:t>
            </a:r>
            <a:r>
              <a:rPr dirty="0" smtClean="0"/>
              <a:t>eligibility</a:t>
            </a:r>
            <a:r>
              <a:rPr lang="en-US" dirty="0" smtClean="0"/>
              <a:t>,</a:t>
            </a:r>
            <a:r>
              <a:rPr b="0" dirty="0" smtClean="0"/>
              <a:t> </a:t>
            </a:r>
            <a:r>
              <a:rPr b="0" dirty="0"/>
              <a:t>either </a:t>
            </a:r>
            <a:br>
              <a:rPr b="0" dirty="0"/>
            </a:br>
            <a:r>
              <a:rPr b="0" dirty="0"/>
              <a:t>manually or using existing data, </a:t>
            </a:r>
            <a:r>
              <a:rPr lang="en-US" b="0" dirty="0" smtClean="0"/>
              <a:t>to </a:t>
            </a:r>
            <a:r>
              <a:rPr b="0" dirty="0" smtClean="0"/>
              <a:t>reduc</a:t>
            </a:r>
            <a:r>
              <a:rPr lang="en-US" b="0" dirty="0" smtClean="0"/>
              <a:t>e</a:t>
            </a:r>
            <a:r>
              <a:rPr b="0" dirty="0" smtClean="0"/>
              <a:t> </a:t>
            </a:r>
            <a:r>
              <a:rPr b="0" dirty="0"/>
              <a:t>the burden to applicants.</a:t>
            </a:r>
          </a:p>
          <a:p>
            <a:pPr marL="457200" indent="-330200">
              <a:lnSpc>
                <a:spcPct val="115000"/>
              </a:lnSpc>
              <a:spcBef>
                <a:spcPts val="1000"/>
              </a:spcBef>
              <a:buClr>
                <a:srgbClr val="72849E"/>
              </a:buClr>
              <a:buSzPct val="100000"/>
              <a:buFont typeface="Helvetica"/>
              <a:buChar char="➔"/>
              <a:defRPr sz="1500" b="1">
                <a:solidFill>
                  <a:srgbClr val="72849E"/>
                </a:solidFill>
                <a:latin typeface="Source Sans Pro"/>
                <a:ea typeface="Source Sans Pro"/>
                <a:cs typeface="Source Sans Pro"/>
                <a:sym typeface="Source Sans Pro"/>
              </a:defRPr>
            </a:pPr>
            <a:r>
              <a:rPr dirty="0"/>
              <a:t>Deeply invest</a:t>
            </a:r>
            <a:r>
              <a:rPr b="0" dirty="0"/>
              <a:t> </a:t>
            </a:r>
            <a:r>
              <a:rPr dirty="0"/>
              <a:t>in</a:t>
            </a:r>
            <a:r>
              <a:rPr b="0" dirty="0"/>
              <a:t> </a:t>
            </a:r>
            <a:r>
              <a:rPr dirty="0"/>
              <a:t>increasing efficiency</a:t>
            </a:r>
            <a:r>
              <a:rPr b="0" dirty="0"/>
              <a:t>, continuously tracking</a:t>
            </a:r>
            <a:br>
              <a:rPr b="0" dirty="0"/>
            </a:br>
            <a:r>
              <a:rPr b="0" dirty="0"/>
              <a:t>operations data and analyzing effectiveness of their processes.</a:t>
            </a:r>
          </a:p>
          <a:p>
            <a:pPr marL="457200" indent="-330200">
              <a:lnSpc>
                <a:spcPct val="115000"/>
              </a:lnSpc>
              <a:spcBef>
                <a:spcPts val="1000"/>
              </a:spcBef>
              <a:buClr>
                <a:srgbClr val="72849E"/>
              </a:buClr>
              <a:buSzPct val="100000"/>
              <a:buFont typeface="Helvetica"/>
              <a:buChar char="➔"/>
              <a:defRPr sz="1500" b="1">
                <a:solidFill>
                  <a:srgbClr val="72849E"/>
                </a:solidFill>
                <a:latin typeface="Source Sans Pro"/>
                <a:ea typeface="Source Sans Pro"/>
                <a:cs typeface="Source Sans Pro"/>
                <a:sym typeface="Source Sans Pro"/>
              </a:defRPr>
            </a:pPr>
            <a:r>
              <a:rPr dirty="0"/>
              <a:t>Integrate program applications</a:t>
            </a:r>
            <a:r>
              <a:rPr b="0" dirty="0"/>
              <a:t> to help serve individuals </a:t>
            </a:r>
            <a:br>
              <a:rPr b="0" dirty="0"/>
            </a:br>
            <a:r>
              <a:rPr b="0" dirty="0"/>
              <a:t>and families more holistically.</a:t>
            </a:r>
          </a:p>
          <a:p>
            <a:pPr marL="457200" indent="-330200">
              <a:lnSpc>
                <a:spcPct val="115000"/>
              </a:lnSpc>
              <a:spcBef>
                <a:spcPts val="1000"/>
              </a:spcBef>
              <a:buClr>
                <a:srgbClr val="72849E"/>
              </a:buClr>
              <a:buSzPct val="100000"/>
              <a:buFont typeface="Helvetica"/>
              <a:buChar char="➔"/>
              <a:defRPr sz="1500">
                <a:solidFill>
                  <a:srgbClr val="72849E"/>
                </a:solidFill>
                <a:latin typeface="Source Sans Pro"/>
                <a:ea typeface="Source Sans Pro"/>
                <a:cs typeface="Source Sans Pro"/>
                <a:sym typeface="Source Sans Pro"/>
              </a:defRPr>
            </a:pPr>
            <a:r>
              <a:rPr dirty="0"/>
              <a:t>Use technology and </a:t>
            </a:r>
            <a:r>
              <a:rPr b="1" dirty="0"/>
              <a:t>multi-channel touchpoints </a:t>
            </a:r>
            <a:r>
              <a:rPr dirty="0"/>
              <a:t>to </a:t>
            </a:r>
            <a:r>
              <a:rPr lang="en-US" dirty="0" smtClean="0"/>
              <a:t>communicate in ways </a:t>
            </a:r>
            <a:br>
              <a:rPr lang="en-US" dirty="0" smtClean="0"/>
            </a:br>
            <a:r>
              <a:rPr lang="en-US" dirty="0" smtClean="0"/>
              <a:t>that help keep </a:t>
            </a:r>
            <a:r>
              <a:rPr dirty="0" smtClean="0"/>
              <a:t>people </a:t>
            </a:r>
            <a:r>
              <a:rPr lang="en-US" dirty="0" smtClean="0"/>
              <a:t>from </a:t>
            </a:r>
            <a:r>
              <a:rPr dirty="0" smtClean="0"/>
              <a:t>drop</a:t>
            </a:r>
            <a:r>
              <a:rPr lang="en-US" dirty="0" smtClean="0"/>
              <a:t>ping</a:t>
            </a:r>
            <a:r>
              <a:rPr dirty="0" smtClean="0"/>
              <a:t> </a:t>
            </a:r>
            <a:r>
              <a:rPr dirty="0"/>
              <a:t>out during enrollment or renewal.</a:t>
            </a:r>
          </a:p>
          <a:p>
            <a:pPr marL="457200" indent="-330200">
              <a:lnSpc>
                <a:spcPct val="115000"/>
              </a:lnSpc>
              <a:spcBef>
                <a:spcPts val="1000"/>
              </a:spcBef>
              <a:buClr>
                <a:srgbClr val="72849E"/>
              </a:buClr>
              <a:buSzPct val="100000"/>
              <a:buFont typeface="Helvetica"/>
              <a:buChar char="➔"/>
              <a:defRPr sz="1500" b="1">
                <a:solidFill>
                  <a:srgbClr val="72849E"/>
                </a:solidFill>
                <a:latin typeface="Source Sans Pro"/>
                <a:ea typeface="Source Sans Pro"/>
                <a:cs typeface="Source Sans Pro"/>
                <a:sym typeface="Source Sans Pro"/>
              </a:defRPr>
            </a:pPr>
            <a:r>
              <a:rPr dirty="0"/>
              <a:t>Empower staff </a:t>
            </a:r>
            <a:r>
              <a:rPr b="0" dirty="0"/>
              <a:t>to use their judgment and discretion, moving away from </a:t>
            </a:r>
            <a:br>
              <a:rPr b="0" dirty="0"/>
            </a:br>
            <a:r>
              <a:rPr b="0" dirty="0"/>
              <a:t>a ‘line worker’ model, increasing effectiveness and satisfaction for both </a:t>
            </a:r>
            <a:br>
              <a:rPr b="0" dirty="0"/>
            </a:br>
            <a:r>
              <a:rPr b="0" dirty="0"/>
              <a:t>staff and applicants.</a:t>
            </a:r>
          </a:p>
        </p:txBody>
      </p:sp>
      <p:sp>
        <p:nvSpPr>
          <p:cNvPr id="346" name="Shape 346"/>
          <p:cNvSpPr>
            <a:spLocks noGrp="1"/>
          </p:cNvSpPr>
          <p:nvPr>
            <p:ph type="body" sz="quarter" idx="1"/>
          </p:nvPr>
        </p:nvSpPr>
        <p:spPr>
          <a:xfrm>
            <a:off x="351424" y="234749"/>
            <a:ext cx="5704502" cy="464101"/>
          </a:xfrm>
          <a:prstGeom prst="rect">
            <a:avLst/>
          </a:prstGeom>
        </p:spPr>
        <p:txBody>
          <a:bodyPr>
            <a:normAutofit lnSpcReduction="10000"/>
          </a:bodyPr>
          <a:lstStyle/>
          <a:p>
            <a:pPr defTabSz="877823">
              <a:spcBef>
                <a:spcPts val="0"/>
              </a:spcBef>
              <a:defRPr sz="1727" b="1">
                <a:solidFill>
                  <a:srgbClr val="0071BC"/>
                </a:solidFill>
                <a:latin typeface="Source Sans Pro"/>
                <a:ea typeface="Source Sans Pro"/>
                <a:cs typeface="Source Sans Pro"/>
                <a:sym typeface="Source Sans Pro"/>
              </a:defRPr>
            </a:pPr>
            <a:r>
              <a:rPr lang="en-US" dirty="0" smtClean="0">
                <a:solidFill>
                  <a:srgbClr val="0D71BC"/>
                </a:solidFill>
              </a:rPr>
              <a:t>ENROLLMENT OPERATIONS </a:t>
            </a:r>
            <a:r>
              <a:rPr dirty="0" smtClean="0">
                <a:solidFill>
                  <a:srgbClr val="0D71BC"/>
                </a:solidFill>
              </a:rPr>
              <a:t>/</a:t>
            </a:r>
            <a:r>
              <a:rPr dirty="0">
                <a:solidFill>
                  <a:srgbClr val="0D71BC"/>
                </a:solidFill>
              </a:rPr>
              <a:t>/ </a:t>
            </a:r>
            <a:r>
              <a:rPr b="0" dirty="0">
                <a:solidFill>
                  <a:srgbClr val="0D71BC"/>
                </a:solidFill>
              </a:rPr>
              <a:t>DESIGN PRINCIPLES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1BC"/>
        </a:solidFill>
        <a:effectLst/>
      </p:bgPr>
    </p:bg>
    <p:spTree>
      <p:nvGrpSpPr>
        <p:cNvPr id="1" name=""/>
        <p:cNvGrpSpPr/>
        <p:nvPr/>
      </p:nvGrpSpPr>
      <p:grpSpPr>
        <a:xfrm>
          <a:off x="0" y="0"/>
          <a:ext cx="0" cy="0"/>
          <a:chOff x="0" y="0"/>
          <a:chExt cx="0" cy="0"/>
        </a:xfrm>
      </p:grpSpPr>
      <p:sp>
        <p:nvSpPr>
          <p:cNvPr id="348" name="Shape 348"/>
          <p:cNvSpPr>
            <a:spLocks noGrp="1"/>
          </p:cNvSpPr>
          <p:nvPr>
            <p:ph type="body" sz="half" idx="1"/>
          </p:nvPr>
        </p:nvSpPr>
        <p:spPr>
          <a:xfrm>
            <a:off x="494049" y="2005725"/>
            <a:ext cx="7744202" cy="1220075"/>
          </a:xfrm>
          <a:prstGeom prst="rect">
            <a:avLst/>
          </a:prstGeom>
        </p:spPr>
        <p:txBody>
          <a:bodyPr/>
          <a:lstStyle>
            <a:lvl1pPr>
              <a:defRPr sz="4800">
                <a:solidFill>
                  <a:srgbClr val="FFFFFF"/>
                </a:solidFill>
                <a:latin typeface="Merriweather"/>
                <a:ea typeface="Merriweather"/>
                <a:cs typeface="Merriweather"/>
                <a:sym typeface="Merriweather"/>
              </a:defRPr>
            </a:lvl1pPr>
          </a:lstStyle>
          <a:p>
            <a:r>
              <a:rPr dirty="0" smtClean="0"/>
              <a:t>Method</a:t>
            </a:r>
            <a:r>
              <a:rPr lang="en-US" dirty="0" smtClean="0"/>
              <a:t>ology</a:t>
            </a:r>
            <a:r>
              <a:rPr dirty="0" smtClean="0"/>
              <a:t> </a:t>
            </a:r>
            <a:endParaRPr dirty="0"/>
          </a:p>
        </p:txBody>
      </p:sp>
      <p:sp>
        <p:nvSpPr>
          <p:cNvPr id="349" name="Shape 349"/>
          <p:cNvSpPr/>
          <p:nvPr/>
        </p:nvSpPr>
        <p:spPr>
          <a:xfrm>
            <a:off x="518550" y="2940451"/>
            <a:ext cx="7026900" cy="1"/>
          </a:xfrm>
          <a:prstGeom prst="line">
            <a:avLst/>
          </a:prstGeom>
          <a:ln w="28575">
            <a:solidFill>
              <a:srgbClr val="FFFFFF"/>
            </a:solidFill>
          </a:ln>
        </p:spPr>
        <p:txBody>
          <a:bodyPr lIns="45719" rIns="45719"/>
          <a:lstStyle/>
          <a:p>
            <a:endParaRPr/>
          </a:p>
        </p:txBody>
      </p:sp>
      <p:sp>
        <p:nvSpPr>
          <p:cNvPr id="350" name="Shape 350"/>
          <p:cNvSpPr/>
          <p:nvPr/>
        </p:nvSpPr>
        <p:spPr>
          <a:xfrm>
            <a:off x="442350" y="3139534"/>
            <a:ext cx="5704450" cy="461633"/>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nchor="ctr">
            <a:spAutoFit/>
          </a:bodyPr>
          <a:lstStyle>
            <a:lvl1pPr>
              <a:defRPr sz="1800" b="1">
                <a:solidFill>
                  <a:srgbClr val="FFFFFF"/>
                </a:solidFill>
                <a:latin typeface="Source Sans Pro"/>
                <a:ea typeface="Source Sans Pro"/>
                <a:cs typeface="Source Sans Pro"/>
                <a:sym typeface="Source Sans Pro"/>
              </a:defRPr>
            </a:lvl1pPr>
          </a:lstStyle>
          <a:p>
            <a:r>
              <a:rPr lang="en-US" dirty="0" smtClean="0"/>
              <a:t>A USER-CENTERED RESEARCH APPROACH </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body" idx="1"/>
          </p:nvPr>
        </p:nvSpPr>
        <p:spPr>
          <a:xfrm>
            <a:off x="476474" y="1311150"/>
            <a:ext cx="8291102" cy="2521200"/>
          </a:xfrm>
          <a:prstGeom prst="rect">
            <a:avLst/>
          </a:prstGeom>
        </p:spPr>
        <p:txBody>
          <a:bodyPr/>
          <a:lstStyle/>
          <a:p>
            <a:pPr>
              <a:defRPr sz="3600">
                <a:solidFill>
                  <a:srgbClr val="0071BC"/>
                </a:solidFill>
                <a:latin typeface="Merriweather"/>
                <a:ea typeface="Merriweather"/>
                <a:cs typeface="Merriweather"/>
                <a:sym typeface="Merriweather"/>
              </a:defRPr>
            </a:pPr>
            <a:r>
              <a:rPr dirty="0" smtClean="0"/>
              <a:t/>
            </a:r>
            <a:br>
              <a:rPr dirty="0" smtClean="0"/>
            </a:br>
            <a:r>
              <a:rPr lang="en-US" dirty="0" smtClean="0"/>
              <a:t>User-centerd design + research</a:t>
            </a:r>
            <a:endParaRPr dirty="0"/>
          </a:p>
        </p:txBody>
      </p:sp>
      <p:sp>
        <p:nvSpPr>
          <p:cNvPr id="381" name="Shape 381"/>
          <p:cNvSpPr/>
          <p:nvPr/>
        </p:nvSpPr>
        <p:spPr>
          <a:xfrm>
            <a:off x="500974" y="2797576"/>
            <a:ext cx="7353302" cy="1"/>
          </a:xfrm>
          <a:prstGeom prst="line">
            <a:avLst/>
          </a:prstGeom>
          <a:ln w="28575">
            <a:solidFill>
              <a:srgbClr val="E31C3D"/>
            </a:solidFill>
          </a:ln>
        </p:spPr>
        <p:txBody>
          <a:bodyPr lIns="45719" rIns="45719"/>
          <a:lstStyle/>
          <a:p>
            <a:endParaRPr/>
          </a:p>
        </p:txBody>
      </p:sp>
      <p:sp>
        <p:nvSpPr>
          <p:cNvPr id="382" name="Shape 382"/>
          <p:cNvSpPr/>
          <p:nvPr/>
        </p:nvSpPr>
        <p:spPr>
          <a:xfrm>
            <a:off x="518549" y="2951733"/>
            <a:ext cx="6603302" cy="4616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800" b="1">
                <a:solidFill>
                  <a:srgbClr val="E31C3D"/>
                </a:solidFill>
                <a:latin typeface="Source Sans Pro"/>
                <a:ea typeface="Source Sans Pro"/>
                <a:cs typeface="Source Sans Pro"/>
                <a:sym typeface="Source Sans Pro"/>
              </a:defRPr>
            </a:lvl1pPr>
          </a:lstStyle>
          <a:p>
            <a:r>
              <a:rPr lang="en-US" dirty="0" smtClean="0"/>
              <a:t>A QUICK INTRODUCTION</a:t>
            </a:r>
            <a:endParaRPr dirty="0"/>
          </a:p>
        </p:txBody>
      </p:sp>
      <p:sp>
        <p:nvSpPr>
          <p:cNvPr id="383" name="Shape 383"/>
          <p:cNvSpPr/>
          <p:nvPr/>
        </p:nvSpPr>
        <p:spPr>
          <a:xfrm>
            <a:off x="500974" y="1655326"/>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b="1">
                <a:solidFill>
                  <a:srgbClr val="0071BC"/>
                </a:solidFill>
                <a:latin typeface="Source Sans Pro"/>
                <a:ea typeface="Source Sans Pro"/>
                <a:cs typeface="Source Sans Pro"/>
                <a:sym typeface="Source Sans Pro"/>
              </a:defRPr>
            </a:lvl1pPr>
          </a:lstStyle>
          <a:p>
            <a:r>
              <a:rPr lang="en-US" dirty="0" smtClean="0"/>
              <a:t>METHODOLOGY</a:t>
            </a:r>
            <a:endParaRPr dirty="0"/>
          </a:p>
        </p:txBody>
      </p:sp>
    </p:spTree>
    <p:extLst>
      <p:ext uri="{BB962C8B-B14F-4D97-AF65-F5344CB8AC3E}">
        <p14:creationId xmlns:p14="http://schemas.microsoft.com/office/powerpoint/2010/main" val="4104347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F8EA4"/>
        </a:solidFill>
        <a:effectLst/>
      </p:bgPr>
    </p:bg>
    <p:spTree>
      <p:nvGrpSpPr>
        <p:cNvPr id="1" name=""/>
        <p:cNvGrpSpPr/>
        <p:nvPr/>
      </p:nvGrpSpPr>
      <p:grpSpPr>
        <a:xfrm>
          <a:off x="0" y="0"/>
          <a:ext cx="0" cy="0"/>
          <a:chOff x="0" y="0"/>
          <a:chExt cx="0" cy="0"/>
        </a:xfrm>
      </p:grpSpPr>
      <p:sp>
        <p:nvSpPr>
          <p:cNvPr id="352" name="Shape 352"/>
          <p:cNvSpPr/>
          <p:nvPr/>
        </p:nvSpPr>
        <p:spPr>
          <a:xfrm>
            <a:off x="580023" y="1343024"/>
            <a:ext cx="6093461" cy="506417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50000"/>
              </a:lnSpc>
              <a:defRPr sz="2400">
                <a:solidFill>
                  <a:srgbClr val="576579"/>
                </a:solidFill>
                <a:latin typeface="Merriweather"/>
                <a:ea typeface="Merriweather"/>
                <a:cs typeface="Merriweather"/>
                <a:sym typeface="Merriweather"/>
              </a:defRPr>
            </a:pPr>
            <a:r>
              <a:rPr lang="en-US" sz="2000" dirty="0" smtClean="0">
                <a:solidFill>
                  <a:srgbClr val="FFFFFF"/>
                </a:solidFill>
              </a:rPr>
              <a:t>A process for designing a system, service, </a:t>
            </a:r>
            <a:br>
              <a:rPr lang="en-US" sz="2000" dirty="0" smtClean="0">
                <a:solidFill>
                  <a:srgbClr val="FFFFFF"/>
                </a:solidFill>
              </a:rPr>
            </a:br>
            <a:r>
              <a:rPr lang="en-US" sz="2000" dirty="0" smtClean="0">
                <a:solidFill>
                  <a:srgbClr val="FFFFFF"/>
                </a:solidFill>
              </a:rPr>
              <a:t>tool or experience from the perspective of the human users, which emphasizes uncovering user need up front, rapidly designing quick iterations and regularly gathering feedback from users.</a:t>
            </a:r>
          </a:p>
          <a:p>
            <a:pPr>
              <a:lnSpc>
                <a:spcPct val="150000"/>
              </a:lnSpc>
              <a:defRPr sz="2400">
                <a:solidFill>
                  <a:srgbClr val="576579"/>
                </a:solidFill>
                <a:latin typeface="Merriweather"/>
                <a:ea typeface="Merriweather"/>
                <a:cs typeface="Merriweather"/>
                <a:sym typeface="Merriweather"/>
              </a:defRPr>
            </a:pPr>
            <a:endParaRPr lang="en-US" dirty="0">
              <a:solidFill>
                <a:srgbClr val="FFFFFF"/>
              </a:solidFill>
            </a:endParaRPr>
          </a:p>
          <a:p>
            <a:pPr>
              <a:lnSpc>
                <a:spcPct val="150000"/>
              </a:lnSpc>
              <a:defRPr sz="2400">
                <a:solidFill>
                  <a:srgbClr val="576579"/>
                </a:solidFill>
                <a:latin typeface="Merriweather"/>
                <a:ea typeface="Merriweather"/>
                <a:cs typeface="Merriweather"/>
                <a:sym typeface="Merriweather"/>
              </a:defRPr>
            </a:pPr>
            <a:endParaRPr dirty="0">
              <a:solidFill>
                <a:srgbClr val="FFFFFF"/>
              </a:solidFill>
            </a:endParaRPr>
          </a:p>
          <a:p>
            <a:pPr>
              <a:lnSpc>
                <a:spcPct val="150000"/>
              </a:lnSpc>
              <a:defRPr sz="1100"/>
            </a:pPr>
            <a:r>
              <a:rPr dirty="0"/>
              <a:t>		 	 	 		</a:t>
            </a:r>
          </a:p>
          <a:p>
            <a:pPr>
              <a:lnSpc>
                <a:spcPct val="150000"/>
              </a:lnSpc>
              <a:defRPr sz="1100"/>
            </a:pPr>
            <a:r>
              <a:rPr dirty="0"/>
              <a:t>				</a:t>
            </a:r>
          </a:p>
          <a:p>
            <a:pPr>
              <a:lnSpc>
                <a:spcPct val="150000"/>
              </a:lnSpc>
              <a:defRPr sz="1100"/>
            </a:pPr>
            <a:r>
              <a:rPr dirty="0"/>
              <a:t>			</a:t>
            </a:r>
          </a:p>
          <a:p>
            <a:pPr>
              <a:lnSpc>
                <a:spcPct val="150000"/>
              </a:lnSpc>
              <a:defRPr sz="1100"/>
            </a:pPr>
            <a:r>
              <a:rPr dirty="0"/>
              <a:t>		</a:t>
            </a:r>
          </a:p>
        </p:txBody>
      </p:sp>
      <p:sp>
        <p:nvSpPr>
          <p:cNvPr id="353" name="Shape 353"/>
          <p:cNvSpPr>
            <a:spLocks noGrp="1"/>
          </p:cNvSpPr>
          <p:nvPr>
            <p:ph type="body" sz="quarter" idx="1"/>
          </p:nvPr>
        </p:nvSpPr>
        <p:spPr>
          <a:xfrm>
            <a:off x="620384" y="752629"/>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dirty="0">
                <a:solidFill>
                  <a:schemeClr val="bg1"/>
                </a:solidFill>
              </a:rPr>
              <a:t>WHAT IS USER-CENTERED DESIGN?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4"/>
          <p:cNvGrpSpPr/>
          <p:nvPr/>
        </p:nvGrpSpPr>
        <p:grpSpPr>
          <a:xfrm>
            <a:off x="232682" y="1077678"/>
            <a:ext cx="8879038" cy="4357922"/>
            <a:chOff x="626382" y="1052278"/>
            <a:chExt cx="7600951" cy="3730624"/>
          </a:xfrm>
        </p:grpSpPr>
        <p:pic>
          <p:nvPicPr>
            <p:cNvPr id="358" name="image7.png"/>
            <p:cNvPicPr>
              <a:picLocks noChangeAspect="1"/>
            </p:cNvPicPr>
            <p:nvPr/>
          </p:nvPicPr>
          <p:blipFill rotWithShape="1">
            <a:blip r:embed="rId2" cstate="print">
              <a:extLst>
                <a:ext uri="{28A0092B-C50C-407E-A947-70E740481C1C}">
                  <a14:useLocalDpi xmlns:a14="http://schemas.microsoft.com/office/drawing/2010/main"/>
                </a:ext>
              </a:extLst>
            </a:blip>
            <a:srcRect t="28134"/>
            <a:stretch/>
          </p:blipFill>
          <p:spPr>
            <a:xfrm>
              <a:off x="626382" y="1052278"/>
              <a:ext cx="7600951" cy="3730624"/>
            </a:xfrm>
            <a:prstGeom prst="rect">
              <a:avLst/>
            </a:prstGeom>
            <a:ln w="12700">
              <a:miter lim="400000"/>
            </a:ln>
          </p:spPr>
        </p:pic>
        <p:grpSp>
          <p:nvGrpSpPr>
            <p:cNvPr id="3" name="Group 2"/>
            <p:cNvGrpSpPr/>
            <p:nvPr/>
          </p:nvGrpSpPr>
          <p:grpSpPr>
            <a:xfrm>
              <a:off x="7027333" y="2516909"/>
              <a:ext cx="692728" cy="692728"/>
              <a:chOff x="7027333" y="2516909"/>
              <a:chExt cx="692728" cy="692728"/>
            </a:xfrm>
          </p:grpSpPr>
          <p:sp>
            <p:nvSpPr>
              <p:cNvPr id="2" name="Oval 1"/>
              <p:cNvSpPr/>
              <p:nvPr/>
            </p:nvSpPr>
            <p:spPr>
              <a:xfrm>
                <a:off x="7027333" y="2516909"/>
                <a:ext cx="692728" cy="692728"/>
              </a:xfrm>
              <a:prstGeom prst="ellipse">
                <a:avLst/>
              </a:prstGeom>
              <a:solidFill>
                <a:srgbClr val="B2B4C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4" name="image7.png"/>
              <p:cNvPicPr>
                <a:picLocks noChangeAspect="1"/>
              </p:cNvPicPr>
              <p:nvPr/>
            </p:nvPicPr>
            <p:blipFill rotWithShape="1">
              <a:blip r:embed="rId2" cstate="print">
                <a:extLst>
                  <a:ext uri="{28A0092B-C50C-407E-A947-70E740481C1C}">
                    <a14:useLocalDpi xmlns:a14="http://schemas.microsoft.com/office/drawing/2010/main"/>
                  </a:ext>
                </a:extLst>
              </a:blip>
              <a:srcRect l="86055" t="59789" r="8274" b="37097"/>
              <a:stretch/>
            </p:blipFill>
            <p:spPr>
              <a:xfrm>
                <a:off x="7158183" y="2778606"/>
                <a:ext cx="431030" cy="161637"/>
              </a:xfrm>
              <a:prstGeom prst="rect">
                <a:avLst/>
              </a:prstGeom>
              <a:ln w="12700">
                <a:miter lim="400000"/>
              </a:ln>
            </p:spPr>
          </p:pic>
        </p:grpSp>
      </p:grpSp>
      <p:sp>
        <p:nvSpPr>
          <p:cNvPr id="12" name="Shape 356"/>
          <p:cNvSpPr>
            <a:spLocks noGrp="1"/>
          </p:cNvSpPr>
          <p:nvPr>
            <p:ph type="body" sz="quarter" idx="1"/>
          </p:nvPr>
        </p:nvSpPr>
        <p:spPr>
          <a:xfrm>
            <a:off x="609600" y="754454"/>
            <a:ext cx="6531428"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dirty="0" smtClean="0">
                <a:solidFill>
                  <a:srgbClr val="0D71BC"/>
                </a:solidFill>
              </a:rPr>
              <a:t>USER</a:t>
            </a:r>
            <a:r>
              <a:rPr dirty="0">
                <a:solidFill>
                  <a:srgbClr val="0D71BC"/>
                </a:solidFill>
              </a:rPr>
              <a:t>-CENTERED </a:t>
            </a:r>
            <a:r>
              <a:rPr dirty="0" smtClean="0">
                <a:solidFill>
                  <a:srgbClr val="0D71BC"/>
                </a:solidFill>
              </a:rPr>
              <a:t>DESIGN</a:t>
            </a:r>
            <a:r>
              <a:rPr lang="en-US" dirty="0" smtClean="0">
                <a:solidFill>
                  <a:srgbClr val="0D71BC"/>
                </a:solidFill>
              </a:rPr>
              <a:t> FOR PRODUCT DEVELOPMENT</a:t>
            </a:r>
            <a:endParaRPr dirty="0">
              <a:solidFill>
                <a:srgbClr val="0D71BC"/>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5" name="Shape 355"/>
          <p:cNvSpPr/>
          <p:nvPr/>
        </p:nvSpPr>
        <p:spPr>
          <a:xfrm>
            <a:off x="580024" y="1144050"/>
            <a:ext cx="5916002" cy="433702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50000"/>
              </a:lnSpc>
              <a:defRPr sz="1800" i="1">
                <a:solidFill>
                  <a:srgbClr val="576579"/>
                </a:solidFill>
                <a:latin typeface="Merriweather"/>
                <a:ea typeface="Merriweather"/>
                <a:cs typeface="Merriweather"/>
                <a:sym typeface="Merriweather"/>
              </a:defRPr>
            </a:pPr>
            <a:r>
              <a:rPr dirty="0"/>
              <a:t>“Great products arise out of listening to [people] describe their moments of deep personal pain, </a:t>
            </a:r>
            <a:br>
              <a:rPr dirty="0"/>
            </a:br>
            <a:r>
              <a:rPr dirty="0"/>
              <a:t>as well as profound joy—paying attention to what motivates and moves each of them, and committing yourself to building something that will alleviate </a:t>
            </a:r>
            <a:br>
              <a:rPr dirty="0"/>
            </a:br>
            <a:r>
              <a:rPr dirty="0"/>
              <a:t>their pain and maximize their happiness.”</a:t>
            </a:r>
          </a:p>
          <a:p>
            <a:pPr>
              <a:lnSpc>
                <a:spcPct val="150000"/>
              </a:lnSpc>
              <a:defRPr sz="1100"/>
            </a:pPr>
            <a:r>
              <a:rPr dirty="0"/>
              <a:t>		 	 	 		</a:t>
            </a:r>
          </a:p>
          <a:p>
            <a:pPr>
              <a:lnSpc>
                <a:spcPct val="150000"/>
              </a:lnSpc>
              <a:defRPr sz="1000">
                <a:solidFill>
                  <a:srgbClr val="72849E"/>
                </a:solidFill>
                <a:latin typeface="Source Sans Pro"/>
                <a:ea typeface="Source Sans Pro"/>
                <a:cs typeface="Source Sans Pro"/>
                <a:sym typeface="Source Sans Pro"/>
              </a:defRPr>
            </a:pPr>
            <a:r>
              <a:rPr dirty="0"/>
              <a:t>LUCKY GUNASEKARA, COFOUNDER OF VULCAN LABS, HEALTH IT INNOVATION </a:t>
            </a:r>
            <a:r>
              <a:rPr lang="en-US" dirty="0" smtClean="0"/>
              <a:t>NON-PROFIT</a:t>
            </a:r>
            <a:r>
              <a:rPr sz="1100" dirty="0">
                <a:solidFill>
                  <a:srgbClr val="000000"/>
                </a:solidFill>
                <a:latin typeface="+mj-lt"/>
                <a:ea typeface="+mj-ea"/>
                <a:cs typeface="+mj-cs"/>
                <a:sym typeface="Arial"/>
              </a:rPr>
              <a:t>					</a:t>
            </a:r>
          </a:p>
          <a:p>
            <a:pPr>
              <a:lnSpc>
                <a:spcPct val="150000"/>
              </a:lnSpc>
              <a:defRPr sz="1100"/>
            </a:pPr>
            <a:r>
              <a:rPr dirty="0"/>
              <a:t>				</a:t>
            </a:r>
          </a:p>
          <a:p>
            <a:pPr>
              <a:lnSpc>
                <a:spcPct val="150000"/>
              </a:lnSpc>
              <a:defRPr sz="1100"/>
            </a:pPr>
            <a:r>
              <a:rPr dirty="0"/>
              <a:t>			</a:t>
            </a:r>
          </a:p>
          <a:p>
            <a:pPr>
              <a:lnSpc>
                <a:spcPct val="150000"/>
              </a:lnSpc>
              <a:defRPr sz="1100"/>
            </a:pPr>
            <a:r>
              <a:rPr dirty="0"/>
              <a:t>		</a:t>
            </a:r>
          </a:p>
        </p:txBody>
      </p:sp>
      <p:sp>
        <p:nvSpPr>
          <p:cNvPr id="356" name="Shape 356"/>
          <p:cNvSpPr>
            <a:spLocks noGrp="1"/>
          </p:cNvSpPr>
          <p:nvPr>
            <p:ph type="body" sz="quarter" idx="1"/>
          </p:nvPr>
        </p:nvSpPr>
        <p:spPr>
          <a:xfrm>
            <a:off x="620384" y="752629"/>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dirty="0" smtClean="0"/>
              <a:t>WH</a:t>
            </a:r>
            <a:r>
              <a:rPr lang="en-US" dirty="0"/>
              <a:t>Y</a:t>
            </a:r>
            <a:r>
              <a:rPr lang="en-US" dirty="0" smtClean="0"/>
              <a:t> INVEST IN USER RESEARCH</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2" name="Shape 362"/>
          <p:cNvSpPr/>
          <p:nvPr/>
        </p:nvSpPr>
        <p:spPr>
          <a:xfrm>
            <a:off x="619714" y="1026127"/>
            <a:ext cx="5916002" cy="35332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40000"/>
              </a:lnSpc>
              <a:defRPr sz="1200">
                <a:solidFill>
                  <a:srgbClr val="333F54"/>
                </a:solidFill>
                <a:latin typeface="Merriweather"/>
                <a:ea typeface="Merriweather"/>
                <a:cs typeface="Merriweather"/>
                <a:sym typeface="Merriweather"/>
              </a:defRPr>
            </a:pPr>
            <a:r>
              <a:rPr dirty="0"/>
              <a:t>Historically, government agencies conduct surveys or focus groups </a:t>
            </a:r>
            <a:r>
              <a:rPr lang="en-US" dirty="0" smtClean="0"/>
              <a:t/>
            </a:r>
            <a:br>
              <a:rPr lang="en-US" dirty="0" smtClean="0"/>
            </a:br>
            <a:r>
              <a:rPr dirty="0" smtClean="0"/>
              <a:t>to </a:t>
            </a:r>
            <a:r>
              <a:rPr dirty="0"/>
              <a:t>understand our customer/client/users’ opinions about our services. </a:t>
            </a:r>
            <a:br>
              <a:rPr dirty="0"/>
            </a:br>
            <a:r>
              <a:rPr dirty="0"/>
              <a:t>While this kind of data offers </a:t>
            </a:r>
            <a:r>
              <a:rPr dirty="0" smtClean="0"/>
              <a:t>value</a:t>
            </a:r>
            <a:r>
              <a:rPr dirty="0"/>
              <a:t>, it does not provide deep insight </a:t>
            </a:r>
            <a:r>
              <a:rPr lang="en-US" dirty="0" smtClean="0"/>
              <a:t/>
            </a:r>
            <a:br>
              <a:rPr lang="en-US" dirty="0" smtClean="0"/>
            </a:br>
            <a:r>
              <a:rPr dirty="0" smtClean="0"/>
              <a:t>into </a:t>
            </a:r>
            <a:r>
              <a:rPr dirty="0"/>
              <a:t>the qualitative characteristics of a service experience or </a:t>
            </a:r>
            <a:r>
              <a:rPr dirty="0" smtClean="0"/>
              <a:t>the motivations</a:t>
            </a:r>
            <a:r>
              <a:rPr lang="en-US" dirty="0" smtClean="0"/>
              <a:t>, behaviors or capacities</a:t>
            </a:r>
            <a:r>
              <a:rPr dirty="0" smtClean="0"/>
              <a:t> </a:t>
            </a:r>
            <a:r>
              <a:rPr dirty="0"/>
              <a:t>of our </a:t>
            </a:r>
            <a:r>
              <a:rPr lang="en-US" dirty="0" smtClean="0"/>
              <a:t>clients – the American people</a:t>
            </a:r>
            <a:r>
              <a:rPr dirty="0" smtClean="0"/>
              <a:t>.</a:t>
            </a:r>
            <a:endParaRPr dirty="0"/>
          </a:p>
          <a:p>
            <a:pPr>
              <a:lnSpc>
                <a:spcPct val="140000"/>
              </a:lnSpc>
              <a:defRPr sz="1200">
                <a:solidFill>
                  <a:srgbClr val="333F54"/>
                </a:solidFill>
                <a:latin typeface="Merriweather"/>
                <a:ea typeface="Merriweather"/>
                <a:cs typeface="Merriweather"/>
                <a:sym typeface="Merriweather"/>
              </a:defRPr>
            </a:pPr>
            <a:r>
              <a:rPr dirty="0"/>
              <a:t>						</a:t>
            </a:r>
          </a:p>
          <a:p>
            <a:pPr>
              <a:lnSpc>
                <a:spcPct val="140000"/>
              </a:lnSpc>
              <a:defRPr sz="1200">
                <a:solidFill>
                  <a:srgbClr val="333F54"/>
                </a:solidFill>
                <a:latin typeface="Merriweather"/>
                <a:ea typeface="Merriweather"/>
                <a:cs typeface="Merriweather"/>
                <a:sym typeface="Merriweather"/>
              </a:defRPr>
            </a:pPr>
            <a:r>
              <a:rPr lang="en-US" dirty="0" smtClean="0"/>
              <a:t>Design</a:t>
            </a:r>
            <a:r>
              <a:rPr dirty="0" smtClean="0"/>
              <a:t>-</a:t>
            </a:r>
            <a:r>
              <a:rPr dirty="0"/>
              <a:t>driven user research approach </a:t>
            </a:r>
            <a:r>
              <a:rPr lang="en-US" dirty="0" smtClean="0"/>
              <a:t>is less concerned with</a:t>
            </a:r>
            <a:r>
              <a:rPr dirty="0" smtClean="0"/>
              <a:t> </a:t>
            </a:r>
            <a:r>
              <a:rPr dirty="0"/>
              <a:t>opinions, </a:t>
            </a:r>
            <a:br>
              <a:rPr dirty="0"/>
            </a:br>
            <a:r>
              <a:rPr dirty="0"/>
              <a:t>and </a:t>
            </a:r>
            <a:r>
              <a:rPr lang="en-US" dirty="0" smtClean="0"/>
              <a:t>puts </a:t>
            </a:r>
            <a:r>
              <a:rPr dirty="0" smtClean="0"/>
              <a:t>more </a:t>
            </a:r>
            <a:r>
              <a:rPr dirty="0"/>
              <a:t>focus on observed patterns of need and experience.  This </a:t>
            </a:r>
            <a:r>
              <a:rPr lang="en-US" dirty="0" smtClean="0"/>
              <a:t/>
            </a:r>
            <a:br>
              <a:rPr lang="en-US" dirty="0" smtClean="0"/>
            </a:br>
            <a:r>
              <a:rPr dirty="0" smtClean="0"/>
              <a:t>is </a:t>
            </a:r>
            <a:r>
              <a:rPr dirty="0"/>
              <a:t>accomplished by observing </a:t>
            </a:r>
            <a:r>
              <a:rPr lang="en-US" dirty="0" smtClean="0"/>
              <a:t>how people engage with, react to and make sense of our programs and tools in their native environments</a:t>
            </a:r>
            <a:r>
              <a:rPr dirty="0" smtClean="0"/>
              <a:t>. </a:t>
            </a:r>
            <a:r>
              <a:rPr dirty="0"/>
              <a:t>Real-time ethnographic field research in </a:t>
            </a:r>
            <a:r>
              <a:rPr dirty="0" smtClean="0"/>
              <a:t>people</a:t>
            </a:r>
            <a:r>
              <a:rPr lang="en-US" dirty="0" smtClean="0"/>
              <a:t>'</a:t>
            </a:r>
            <a:r>
              <a:rPr dirty="0" smtClean="0"/>
              <a:t>s </a:t>
            </a:r>
            <a:r>
              <a:rPr dirty="0"/>
              <a:t>homes, at points of service, and at community organizations gives us the ability to develop </a:t>
            </a:r>
            <a:r>
              <a:rPr dirty="0" smtClean="0"/>
              <a:t>a </a:t>
            </a:r>
            <a:r>
              <a:rPr dirty="0"/>
              <a:t>complex and nuanced understanding of the way our users experience </a:t>
            </a:r>
            <a:r>
              <a:rPr dirty="0" smtClean="0"/>
              <a:t>our </a:t>
            </a:r>
            <a:r>
              <a:rPr dirty="0"/>
              <a:t>services.</a:t>
            </a:r>
          </a:p>
        </p:txBody>
      </p:sp>
      <p:sp>
        <p:nvSpPr>
          <p:cNvPr id="363" name="Shape 363"/>
          <p:cNvSpPr>
            <a:spLocks noGrp="1"/>
          </p:cNvSpPr>
          <p:nvPr>
            <p:ph type="body" sz="quarter" idx="1"/>
          </p:nvPr>
        </p:nvSpPr>
        <p:spPr>
          <a:xfrm>
            <a:off x="620384" y="634706"/>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dirty="0"/>
              <a:t>WHY </a:t>
            </a:r>
            <a:r>
              <a:rPr dirty="0" smtClean="0"/>
              <a:t>QUALITATIVE</a:t>
            </a:r>
            <a:r>
              <a:rPr lang="en-US" dirty="0" smtClean="0"/>
              <a:t> USER</a:t>
            </a:r>
            <a:r>
              <a:rPr dirty="0" smtClean="0"/>
              <a:t> </a:t>
            </a:r>
            <a:r>
              <a:rPr dirty="0"/>
              <a:t>RESEARCH?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body" idx="1"/>
          </p:nvPr>
        </p:nvSpPr>
        <p:spPr>
          <a:xfrm>
            <a:off x="476474" y="1311150"/>
            <a:ext cx="8291102" cy="2521200"/>
          </a:xfrm>
          <a:prstGeom prst="rect">
            <a:avLst/>
          </a:prstGeom>
        </p:spPr>
        <p:txBody>
          <a:bodyPr/>
          <a:lstStyle/>
          <a:p>
            <a:pPr>
              <a:defRPr sz="3600">
                <a:solidFill>
                  <a:srgbClr val="0071BC"/>
                </a:solidFill>
                <a:latin typeface="Merriweather"/>
                <a:ea typeface="Merriweather"/>
                <a:cs typeface="Merriweather"/>
                <a:sym typeface="Merriweather"/>
              </a:defRPr>
            </a:pPr>
            <a:r>
              <a:rPr dirty="0" smtClean="0"/>
              <a:t/>
            </a:r>
            <a:br>
              <a:rPr dirty="0" smtClean="0"/>
            </a:br>
            <a:r>
              <a:rPr lang="en-US" dirty="0" smtClean="0"/>
              <a:t>Our approach</a:t>
            </a:r>
            <a:endParaRPr dirty="0"/>
          </a:p>
        </p:txBody>
      </p:sp>
      <p:sp>
        <p:nvSpPr>
          <p:cNvPr id="381" name="Shape 381"/>
          <p:cNvSpPr/>
          <p:nvPr/>
        </p:nvSpPr>
        <p:spPr>
          <a:xfrm>
            <a:off x="500974" y="2797576"/>
            <a:ext cx="7353302" cy="1"/>
          </a:xfrm>
          <a:prstGeom prst="line">
            <a:avLst/>
          </a:prstGeom>
          <a:ln w="28575">
            <a:solidFill>
              <a:srgbClr val="E31C3D"/>
            </a:solidFill>
          </a:ln>
        </p:spPr>
        <p:txBody>
          <a:bodyPr lIns="45719" rIns="45719"/>
          <a:lstStyle/>
          <a:p>
            <a:endParaRPr/>
          </a:p>
        </p:txBody>
      </p:sp>
      <p:sp>
        <p:nvSpPr>
          <p:cNvPr id="382" name="Shape 382"/>
          <p:cNvSpPr/>
          <p:nvPr/>
        </p:nvSpPr>
        <p:spPr>
          <a:xfrm>
            <a:off x="518549" y="2951424"/>
            <a:ext cx="66033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800" b="1">
                <a:solidFill>
                  <a:srgbClr val="E31C3D"/>
                </a:solidFill>
                <a:latin typeface="Source Sans Pro"/>
                <a:ea typeface="Source Sans Pro"/>
                <a:cs typeface="Source Sans Pro"/>
                <a:sym typeface="Source Sans Pro"/>
              </a:defRPr>
            </a:lvl1pPr>
          </a:lstStyle>
          <a:p>
            <a:r>
              <a:rPr lang="en-US" dirty="0" smtClean="0"/>
              <a:t>OVERVIEW OF USER RESEARCH ACTIVITIES IN THIS STUDY</a:t>
            </a:r>
            <a:endParaRPr dirty="0"/>
          </a:p>
        </p:txBody>
      </p:sp>
      <p:sp>
        <p:nvSpPr>
          <p:cNvPr id="383" name="Shape 383"/>
          <p:cNvSpPr/>
          <p:nvPr/>
        </p:nvSpPr>
        <p:spPr>
          <a:xfrm>
            <a:off x="500974" y="1655326"/>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b="1">
                <a:solidFill>
                  <a:srgbClr val="0071BC"/>
                </a:solidFill>
                <a:latin typeface="Source Sans Pro"/>
                <a:ea typeface="Source Sans Pro"/>
                <a:cs typeface="Source Sans Pro"/>
                <a:sym typeface="Source Sans Pro"/>
              </a:defRPr>
            </a:lvl1pPr>
          </a:lstStyle>
          <a:p>
            <a:r>
              <a:rPr lang="en-US" dirty="0" smtClean="0"/>
              <a:t>METHODOLOGY</a:t>
            </a:r>
            <a:endParaRPr dirty="0"/>
          </a:p>
        </p:txBody>
      </p:sp>
    </p:spTree>
    <p:extLst>
      <p:ext uri="{BB962C8B-B14F-4D97-AF65-F5344CB8AC3E}">
        <p14:creationId xmlns:p14="http://schemas.microsoft.com/office/powerpoint/2010/main" val="12045772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9" name="Shape 369"/>
          <p:cNvSpPr/>
          <p:nvPr/>
        </p:nvSpPr>
        <p:spPr>
          <a:xfrm>
            <a:off x="633068" y="757904"/>
            <a:ext cx="8062802" cy="393687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Autofit/>
          </a:bodyPr>
          <a:lstStyle/>
          <a:p>
            <a:pPr>
              <a:lnSpc>
                <a:spcPct val="115000"/>
              </a:lnSpc>
              <a:spcBef>
                <a:spcPts val="1000"/>
              </a:spcBef>
              <a:defRPr sz="1200" b="1">
                <a:solidFill>
                  <a:srgbClr val="0071BC"/>
                </a:solidFill>
                <a:latin typeface="Source Sans Pro"/>
                <a:ea typeface="Source Sans Pro"/>
                <a:cs typeface="Source Sans Pro"/>
                <a:sym typeface="Source Sans Pro"/>
              </a:defRPr>
            </a:pPr>
            <a:endParaRPr b="0" dirty="0" smtClean="0"/>
          </a:p>
          <a:p>
            <a:pPr marL="457200" indent="-342900">
              <a:lnSpc>
                <a:spcPct val="115000"/>
              </a:lnSpc>
              <a:buClr>
                <a:srgbClr val="72849E"/>
              </a:buClr>
              <a:buSzPct val="100000"/>
              <a:buAutoNum type="arabicPeriod"/>
              <a:defRPr sz="1800" b="1">
                <a:solidFill>
                  <a:srgbClr val="72849E"/>
                </a:solidFill>
                <a:latin typeface="Source Sans Pro"/>
                <a:ea typeface="Source Sans Pro"/>
                <a:cs typeface="Source Sans Pro"/>
                <a:sym typeface="Source Sans Pro"/>
              </a:defRPr>
            </a:pPr>
            <a:r>
              <a:rPr dirty="0" smtClean="0"/>
              <a:t>Contextual interviews</a:t>
            </a:r>
            <a:br>
              <a:rPr dirty="0" smtClean="0"/>
            </a:br>
            <a:r>
              <a:rPr sz="1400" b="0" dirty="0" smtClean="0">
                <a:latin typeface="Merriweather"/>
                <a:ea typeface="Merriweather"/>
                <a:cs typeface="Merriweather"/>
                <a:sym typeface="Merriweather"/>
              </a:rPr>
              <a:t>Individual converstaions with applicants, assistors and local </a:t>
            </a:r>
            <a:br>
              <a:rPr sz="1400" b="0" dirty="0" smtClean="0">
                <a:latin typeface="Merriweather"/>
                <a:ea typeface="Merriweather"/>
                <a:cs typeface="Merriweather"/>
                <a:sym typeface="Merriweather"/>
              </a:rPr>
            </a:br>
            <a:r>
              <a:rPr sz="1400" b="0" dirty="0" smtClean="0">
                <a:latin typeface="Merriweather"/>
                <a:ea typeface="Merriweather"/>
                <a:cs typeface="Merriweather"/>
                <a:sym typeface="Merriweather"/>
              </a:rPr>
              <a:t>government employees in their homes, workplaces or non-profits</a:t>
            </a:r>
            <a:endParaRPr dirty="0" smtClean="0">
              <a:latin typeface="Merriweather"/>
              <a:ea typeface="Merriweather"/>
              <a:cs typeface="Merriweather"/>
              <a:sym typeface="Merriweather"/>
            </a:endParaRPr>
          </a:p>
          <a:p>
            <a:pPr>
              <a:lnSpc>
                <a:spcPct val="115000"/>
              </a:lnSpc>
              <a:defRPr sz="1000" b="1">
                <a:solidFill>
                  <a:srgbClr val="72849E"/>
                </a:solidFill>
                <a:latin typeface="Merriweather"/>
                <a:ea typeface="Merriweather"/>
                <a:cs typeface="Merriweather"/>
                <a:sym typeface="Merriweather"/>
              </a:defRPr>
            </a:pPr>
            <a:endParaRPr dirty="0" smtClean="0">
              <a:latin typeface="Merriweather"/>
              <a:ea typeface="Merriweather"/>
              <a:cs typeface="Merriweather"/>
              <a:sym typeface="Merriweather"/>
            </a:endParaRPr>
          </a:p>
          <a:p>
            <a:pPr marL="457200" indent="-342900">
              <a:lnSpc>
                <a:spcPct val="115000"/>
              </a:lnSpc>
              <a:buClr>
                <a:srgbClr val="72849E"/>
              </a:buClr>
              <a:buSzPct val="100000"/>
              <a:buAutoNum type="arabicPeriod"/>
              <a:defRPr sz="1800" b="1">
                <a:solidFill>
                  <a:srgbClr val="72849E"/>
                </a:solidFill>
                <a:latin typeface="Source Sans Pro"/>
                <a:ea typeface="Source Sans Pro"/>
                <a:cs typeface="Source Sans Pro"/>
                <a:sym typeface="Source Sans Pro"/>
              </a:defRPr>
            </a:pPr>
            <a:r>
              <a:rPr dirty="0" smtClean="0"/>
              <a:t>Shadowing and service trials</a:t>
            </a:r>
            <a:br>
              <a:rPr dirty="0" smtClean="0"/>
            </a:br>
            <a:r>
              <a:rPr sz="1400" b="0" dirty="0" smtClean="0">
                <a:latin typeface="Merriweather"/>
                <a:ea typeface="Merriweather"/>
                <a:cs typeface="Merriweather"/>
                <a:sym typeface="Merriweather"/>
              </a:rPr>
              <a:t>Observing applicant interactions at assistor + government offices</a:t>
            </a:r>
            <a:br>
              <a:rPr sz="1400" b="0" dirty="0" smtClean="0">
                <a:latin typeface="Merriweather"/>
                <a:ea typeface="Merriweather"/>
                <a:cs typeface="Merriweather"/>
                <a:sym typeface="Merriweather"/>
              </a:rPr>
            </a:br>
            <a:endParaRPr dirty="0" smtClean="0">
              <a:latin typeface="Merriweather"/>
              <a:ea typeface="Merriweather"/>
              <a:cs typeface="Merriweather"/>
              <a:sym typeface="Merriweather"/>
            </a:endParaRPr>
          </a:p>
          <a:p>
            <a:pPr marL="457200" indent="-342900">
              <a:lnSpc>
                <a:spcPct val="115000"/>
              </a:lnSpc>
              <a:buClr>
                <a:srgbClr val="72849E"/>
              </a:buClr>
              <a:buSzPct val="100000"/>
              <a:buAutoNum type="arabicPeriod"/>
              <a:defRPr sz="1800" b="1">
                <a:solidFill>
                  <a:srgbClr val="72849E"/>
                </a:solidFill>
                <a:latin typeface="Source Sans Pro"/>
                <a:ea typeface="Source Sans Pro"/>
                <a:cs typeface="Source Sans Pro"/>
                <a:sym typeface="Source Sans Pro"/>
              </a:defRPr>
            </a:pPr>
            <a:r>
              <a:rPr dirty="0" smtClean="0"/>
              <a:t>Site visits</a:t>
            </a:r>
            <a:br>
              <a:rPr dirty="0" smtClean="0"/>
            </a:br>
            <a:r>
              <a:rPr sz="1400" b="0" dirty="0" smtClean="0">
                <a:latin typeface="Merriweather"/>
                <a:ea typeface="Merriweather"/>
                <a:cs typeface="Merriweather"/>
                <a:sym typeface="Merriweather"/>
              </a:rPr>
              <a:t>On-site in-depth walk throughs of government program operations</a:t>
            </a:r>
            <a:br>
              <a:rPr sz="1400" b="0" dirty="0" smtClean="0">
                <a:latin typeface="Merriweather"/>
                <a:ea typeface="Merriweather"/>
                <a:cs typeface="Merriweather"/>
                <a:sym typeface="Merriweather"/>
              </a:rPr>
            </a:br>
            <a:endParaRPr sz="1600" dirty="0" smtClean="0">
              <a:latin typeface="Merriweather"/>
              <a:ea typeface="Merriweather"/>
              <a:cs typeface="Merriweather"/>
              <a:sym typeface="Merriweather"/>
            </a:endParaRPr>
          </a:p>
          <a:p>
            <a:pPr marL="457200" indent="-342900">
              <a:lnSpc>
                <a:spcPct val="115000"/>
              </a:lnSpc>
              <a:buClr>
                <a:srgbClr val="72849E"/>
              </a:buClr>
              <a:buSzPct val="100000"/>
              <a:buAutoNum type="arabicPeriod"/>
              <a:defRPr sz="1800" b="1">
                <a:solidFill>
                  <a:srgbClr val="72849E"/>
                </a:solidFill>
                <a:latin typeface="Source Sans Pro"/>
                <a:ea typeface="Source Sans Pro"/>
                <a:cs typeface="Source Sans Pro"/>
                <a:sym typeface="Source Sans Pro"/>
              </a:defRPr>
            </a:pPr>
            <a:r>
              <a:rPr dirty="0" smtClean="0"/>
              <a:t>Co-design workshop</a:t>
            </a:r>
            <a:br>
              <a:rPr dirty="0" smtClean="0"/>
            </a:br>
            <a:r>
              <a:rPr sz="1400" b="0" dirty="0" smtClean="0">
                <a:latin typeface="Merriweather"/>
                <a:ea typeface="Merriweather"/>
                <a:cs typeface="Merriweather"/>
                <a:sym typeface="Merriweather"/>
              </a:rPr>
              <a:t>Mapping current enrollment </a:t>
            </a:r>
            <a:r>
              <a:rPr lang="en-US" sz="1400" b="0" dirty="0" smtClean="0">
                <a:latin typeface="Merriweather"/>
                <a:ea typeface="Merriweather"/>
                <a:cs typeface="Merriweather"/>
                <a:sym typeface="Merriweather"/>
              </a:rPr>
              <a:t>pain point</a:t>
            </a:r>
            <a:r>
              <a:rPr sz="1400" b="0" dirty="0" smtClean="0">
                <a:latin typeface="Merriweather"/>
                <a:ea typeface="Merriweather"/>
                <a:cs typeface="Merriweather"/>
                <a:sym typeface="Merriweather"/>
              </a:rPr>
              <a:t>s and designing ideal-state </a:t>
            </a:r>
            <a:br>
              <a:rPr sz="1400" b="0" dirty="0" smtClean="0">
                <a:latin typeface="Merriweather"/>
                <a:ea typeface="Merriweather"/>
                <a:cs typeface="Merriweather"/>
                <a:sym typeface="Merriweather"/>
              </a:rPr>
            </a:br>
            <a:r>
              <a:rPr sz="1400" b="0" dirty="0" smtClean="0">
                <a:latin typeface="Merriweather"/>
                <a:ea typeface="Merriweather"/>
                <a:cs typeface="Merriweather"/>
                <a:sym typeface="Merriweather"/>
              </a:rPr>
              <a:t>solutions with local government and assistors</a:t>
            </a:r>
            <a:endParaRPr sz="1400" b="0" dirty="0">
              <a:latin typeface="Merriweather"/>
              <a:ea typeface="Merriweather"/>
              <a:cs typeface="Merriweather"/>
              <a:sym typeface="Merriweather"/>
            </a:endParaRPr>
          </a:p>
        </p:txBody>
      </p:sp>
      <p:sp>
        <p:nvSpPr>
          <p:cNvPr id="3" name="Shape 363"/>
          <p:cNvSpPr>
            <a:spLocks noGrp="1"/>
          </p:cNvSpPr>
          <p:nvPr>
            <p:ph type="body" sz="quarter" idx="1"/>
          </p:nvPr>
        </p:nvSpPr>
        <p:spPr>
          <a:xfrm>
            <a:off x="475248" y="293803"/>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lang="en-US" dirty="0" smtClean="0">
                <a:solidFill>
                  <a:srgbClr val="0D71BC"/>
                </a:solidFill>
              </a:rPr>
              <a:t>UNDERSTANDING BENEFITS ENROLLMENT</a:t>
            </a:r>
            <a:endParaRPr dirty="0">
              <a:solidFill>
                <a:srgbClr val="0D71BC"/>
              </a:solidFill>
            </a:endParaRPr>
          </a:p>
        </p:txBody>
      </p:sp>
      <p:sp>
        <p:nvSpPr>
          <p:cNvPr id="7" name="Shape 365"/>
          <p:cNvSpPr/>
          <p:nvPr/>
        </p:nvSpPr>
        <p:spPr>
          <a:xfrm>
            <a:off x="514332" y="526235"/>
            <a:ext cx="8154325" cy="40395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nchor="ctr">
            <a:spAutoFit/>
          </a:bodyPr>
          <a:lstStyle/>
          <a:p>
            <a:pPr>
              <a:lnSpc>
                <a:spcPct val="115000"/>
              </a:lnSpc>
              <a:defRPr sz="1800" b="1">
                <a:solidFill>
                  <a:srgbClr val="0071BC"/>
                </a:solidFill>
                <a:latin typeface="Source Sans Pro"/>
                <a:ea typeface="Source Sans Pro"/>
                <a:cs typeface="Source Sans Pro"/>
                <a:sym typeface="Source Sans Pro"/>
              </a:defRPr>
            </a:pPr>
            <a:r>
              <a:rPr dirty="0"/>
              <a:t>USER RESEARCH </a:t>
            </a:r>
            <a:r>
              <a:rPr b="0" dirty="0"/>
              <a:t>// </a:t>
            </a:r>
            <a:r>
              <a:rPr lang="en-US" b="0" dirty="0" smtClean="0"/>
              <a:t>FIELD ACTIVITIES</a:t>
            </a:r>
            <a:endParaRPr b="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p:nvPr/>
        </p:nvSpPr>
        <p:spPr>
          <a:xfrm>
            <a:off x="514332" y="526235"/>
            <a:ext cx="8154325" cy="40395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nchor="ctr">
            <a:spAutoFit/>
          </a:bodyPr>
          <a:lstStyle/>
          <a:p>
            <a:pPr>
              <a:lnSpc>
                <a:spcPct val="115000"/>
              </a:lnSpc>
              <a:defRPr sz="1800" b="1">
                <a:solidFill>
                  <a:srgbClr val="0071BC"/>
                </a:solidFill>
                <a:latin typeface="Source Sans Pro"/>
                <a:ea typeface="Source Sans Pro"/>
                <a:cs typeface="Source Sans Pro"/>
                <a:sym typeface="Source Sans Pro"/>
              </a:defRPr>
            </a:pPr>
            <a:r>
              <a:rPr dirty="0"/>
              <a:t>USER RESEARCH </a:t>
            </a:r>
            <a:r>
              <a:rPr b="0" dirty="0"/>
              <a:t>// USER </a:t>
            </a:r>
            <a:r>
              <a:rPr lang="en-US" b="0" dirty="0" smtClean="0"/>
              <a:t>RESEARCH PARTICIPANTS</a:t>
            </a:r>
            <a:endParaRPr b="0" dirty="0"/>
          </a:p>
        </p:txBody>
      </p:sp>
      <p:sp>
        <p:nvSpPr>
          <p:cNvPr id="366" name="Shape 366"/>
          <p:cNvSpPr/>
          <p:nvPr/>
        </p:nvSpPr>
        <p:spPr>
          <a:xfrm>
            <a:off x="380075" y="1535132"/>
            <a:ext cx="7582200" cy="26006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1371600">
              <a:spcBef>
                <a:spcPts val="600"/>
              </a:spcBef>
              <a:defRPr sz="2200" b="1">
                <a:solidFill>
                  <a:srgbClr val="576579"/>
                </a:solidFill>
                <a:latin typeface="Source Sans Pro"/>
                <a:ea typeface="Source Sans Pro"/>
                <a:cs typeface="Source Sans Pro"/>
                <a:sym typeface="Source Sans Pro"/>
              </a:defRPr>
            </a:pPr>
            <a:r>
              <a:rPr dirty="0" smtClean="0"/>
              <a:t>40  </a:t>
            </a:r>
            <a:r>
              <a:rPr b="0" dirty="0"/>
              <a:t>applicants </a:t>
            </a:r>
          </a:p>
          <a:p>
            <a:pPr indent="1371600">
              <a:spcBef>
                <a:spcPts val="600"/>
              </a:spcBef>
              <a:defRPr sz="2200" b="1">
                <a:solidFill>
                  <a:srgbClr val="576579"/>
                </a:solidFill>
                <a:latin typeface="Source Sans Pro"/>
                <a:ea typeface="Source Sans Pro"/>
                <a:cs typeface="Source Sans Pro"/>
                <a:sym typeface="Source Sans Pro"/>
              </a:defRPr>
            </a:pPr>
            <a:r>
              <a:rPr dirty="0"/>
              <a:t>42</a:t>
            </a:r>
            <a:r>
              <a:rPr b="0" dirty="0"/>
              <a:t>  assistors/community-based org staff  </a:t>
            </a:r>
          </a:p>
          <a:p>
            <a:pPr indent="1371600">
              <a:spcBef>
                <a:spcPts val="600"/>
              </a:spcBef>
              <a:defRPr sz="2200" b="1">
                <a:solidFill>
                  <a:srgbClr val="576579"/>
                </a:solidFill>
                <a:latin typeface="Source Sans Pro"/>
                <a:ea typeface="Source Sans Pro"/>
                <a:cs typeface="Source Sans Pro"/>
                <a:sym typeface="Source Sans Pro"/>
              </a:defRPr>
            </a:pPr>
            <a:r>
              <a:rPr lang="en-US" dirty="0" smtClean="0"/>
              <a:t>  </a:t>
            </a:r>
            <a:r>
              <a:rPr dirty="0" smtClean="0"/>
              <a:t>6</a:t>
            </a:r>
            <a:r>
              <a:rPr b="0" dirty="0" smtClean="0"/>
              <a:t>  </a:t>
            </a:r>
            <a:r>
              <a:rPr lang="en-US" b="0" dirty="0" smtClean="0"/>
              <a:t> </a:t>
            </a:r>
            <a:r>
              <a:rPr b="0" dirty="0" smtClean="0"/>
              <a:t>federal </a:t>
            </a:r>
            <a:r>
              <a:rPr b="0" dirty="0"/>
              <a:t>agencies and departments</a:t>
            </a:r>
          </a:p>
          <a:p>
            <a:pPr indent="1371600">
              <a:spcBef>
                <a:spcPts val="600"/>
              </a:spcBef>
              <a:defRPr sz="2200" b="1">
                <a:solidFill>
                  <a:srgbClr val="576579"/>
                </a:solidFill>
                <a:latin typeface="Source Sans Pro"/>
                <a:ea typeface="Source Sans Pro"/>
                <a:cs typeface="Source Sans Pro"/>
                <a:sym typeface="Source Sans Pro"/>
              </a:defRPr>
            </a:pPr>
            <a:r>
              <a:rPr dirty="0"/>
              <a:t>15</a:t>
            </a:r>
            <a:r>
              <a:rPr b="0" dirty="0"/>
              <a:t>  state and local administering agencies</a:t>
            </a:r>
          </a:p>
          <a:p>
            <a:pPr indent="1371600">
              <a:spcBef>
                <a:spcPts val="600"/>
              </a:spcBef>
              <a:defRPr sz="2200" b="1">
                <a:solidFill>
                  <a:srgbClr val="576579"/>
                </a:solidFill>
                <a:latin typeface="Source Sans Pro"/>
                <a:ea typeface="Source Sans Pro"/>
                <a:cs typeface="Source Sans Pro"/>
                <a:sym typeface="Source Sans Pro"/>
              </a:defRPr>
            </a:pPr>
            <a:r>
              <a:rPr dirty="0"/>
              <a:t>13</a:t>
            </a:r>
            <a:r>
              <a:rPr b="0" dirty="0"/>
              <a:t>  think tanks and research organizations</a:t>
            </a:r>
          </a:p>
          <a:p>
            <a:pPr indent="1371600">
              <a:spcBef>
                <a:spcPts val="600"/>
              </a:spcBef>
              <a:defRPr sz="2200" b="1">
                <a:solidFill>
                  <a:srgbClr val="576579"/>
                </a:solidFill>
                <a:latin typeface="Source Sans Pro"/>
                <a:ea typeface="Source Sans Pro"/>
                <a:cs typeface="Source Sans Pro"/>
                <a:sym typeface="Source Sans Pro"/>
              </a:defRPr>
            </a:pPr>
            <a:r>
              <a:rPr dirty="0"/>
              <a:t>9</a:t>
            </a:r>
            <a:r>
              <a:rPr b="0" dirty="0"/>
              <a:t>    startups and screening organizations</a:t>
            </a:r>
          </a:p>
        </p:txBody>
      </p:sp>
      <p:sp>
        <p:nvSpPr>
          <p:cNvPr id="7" name="Shape 363"/>
          <p:cNvSpPr>
            <a:spLocks noGrp="1"/>
          </p:cNvSpPr>
          <p:nvPr>
            <p:ph type="body" sz="quarter" idx="1"/>
          </p:nvPr>
        </p:nvSpPr>
        <p:spPr>
          <a:xfrm>
            <a:off x="475248" y="293803"/>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lang="en-US" dirty="0" smtClean="0">
                <a:solidFill>
                  <a:srgbClr val="0D71BC"/>
                </a:solidFill>
              </a:rPr>
              <a:t>UNDERSTANDING BENEFITS ENROLLMENT </a:t>
            </a:r>
            <a:endParaRPr dirty="0">
              <a:solidFill>
                <a:srgbClr val="0D71BC"/>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4.png"/>
          <p:cNvPicPr>
            <a:picLocks noChangeAspect="1"/>
          </p:cNvPicPr>
          <p:nvPr/>
        </p:nvPicPr>
        <p:blipFill>
          <a:blip r:embed="rId2">
            <a:grayscl/>
            <a:extLst>
              <a:ext uri="{BEBA8EAE-BF5A-486C-A8C5-ECC9F3942E4B}">
                <a14:imgProps xmlns:a14="http://schemas.microsoft.com/office/drawing/2010/main">
                  <a14:imgLayer r:embed="rId3">
                    <a14:imgEffect>
                      <a14:sharpenSoften amount="9000"/>
                    </a14:imgEffect>
                    <a14:imgEffect>
                      <a14:brightnessContrast bright="7000" contrast="-13000"/>
                    </a14:imgEffect>
                  </a14:imgLayer>
                </a14:imgProps>
              </a:ext>
            </a:extLst>
          </a:blip>
          <a:stretch>
            <a:fillRect/>
          </a:stretch>
        </p:blipFill>
        <p:spPr>
          <a:xfrm>
            <a:off x="-158760" y="2046367"/>
            <a:ext cx="3606004" cy="3408049"/>
          </a:xfrm>
          <a:prstGeom prst="rect">
            <a:avLst/>
          </a:prstGeom>
          <a:ln w="57150" cmpd="sng">
            <a:solidFill>
              <a:srgbClr val="FFFFFF"/>
            </a:solidFill>
          </a:ln>
        </p:spPr>
      </p:pic>
      <p:pic>
        <p:nvPicPr>
          <p:cNvPr id="4" name="Picture 3"/>
          <p:cNvPicPr>
            <a:picLocks noChangeAspect="1"/>
          </p:cNvPicPr>
          <p:nvPr/>
        </p:nvPicPr>
        <p:blipFill>
          <a:blip r:embed="rId4">
            <a:grayscl/>
          </a:blip>
          <a:stretch>
            <a:fillRect/>
          </a:stretch>
        </p:blipFill>
        <p:spPr>
          <a:xfrm>
            <a:off x="3329127" y="-90708"/>
            <a:ext cx="2959148" cy="2219362"/>
          </a:xfrm>
          <a:prstGeom prst="rect">
            <a:avLst/>
          </a:prstGeom>
          <a:ln w="57150" cmpd="sng">
            <a:solidFill>
              <a:srgbClr val="FFFFFF"/>
            </a:solidFill>
          </a:ln>
        </p:spPr>
      </p:pic>
      <p:pic>
        <p:nvPicPr>
          <p:cNvPr id="2" name="Picture 1"/>
          <p:cNvPicPr>
            <a:picLocks noChangeAspect="1"/>
          </p:cNvPicPr>
          <p:nvPr/>
        </p:nvPicPr>
        <p:blipFill rotWithShape="1">
          <a:blip r:embed="rId5" cstate="print">
            <a:grayscl/>
            <a:alphaModFix/>
            <a:extLst>
              <a:ext uri="{BEBA8EAE-BF5A-486C-A8C5-ECC9F3942E4B}">
                <a14:imgProps xmlns:a14="http://schemas.microsoft.com/office/drawing/2010/main">
                  <a14:imgLayer r:embed="rId6">
                    <a14:imgEffect>
                      <a14:brightnessContrast bright="17000" contrast="17000"/>
                    </a14:imgEffect>
                  </a14:imgLayer>
                </a14:imgProps>
              </a:ext>
              <a:ext uri="{28A0092B-C50C-407E-A947-70E740481C1C}">
                <a14:useLocalDpi xmlns:a14="http://schemas.microsoft.com/office/drawing/2010/main"/>
              </a:ext>
            </a:extLst>
          </a:blip>
          <a:srcRect/>
          <a:stretch/>
        </p:blipFill>
        <p:spPr>
          <a:xfrm>
            <a:off x="6093586" y="-268400"/>
            <a:ext cx="3095774" cy="5143500"/>
          </a:xfrm>
          <a:prstGeom prst="rect">
            <a:avLst/>
          </a:prstGeom>
          <a:ln w="57150" cmpd="sng">
            <a:solidFill>
              <a:srgbClr val="FFFFFF"/>
            </a:solidFill>
          </a:ln>
        </p:spPr>
      </p:pic>
      <p:pic>
        <p:nvPicPr>
          <p:cNvPr id="321" name="image3.png"/>
          <p:cNvPicPr>
            <a:picLocks noChangeAspect="1"/>
          </p:cNvPicPr>
          <p:nvPr/>
        </p:nvPicPr>
        <p:blipFill>
          <a:blip r:embed="rId7">
            <a:grayscl/>
            <a:extLst>
              <a:ext uri="{BEBA8EAE-BF5A-486C-A8C5-ECC9F3942E4B}">
                <a14:imgProps xmlns:a14="http://schemas.microsoft.com/office/drawing/2010/main">
                  <a14:imgLayer r:embed="rId8">
                    <a14:imgEffect>
                      <a14:sharpenSoften amount="20000"/>
                    </a14:imgEffect>
                    <a14:imgEffect>
                      <a14:brightnessContrast bright="-2000" contrast="22000"/>
                    </a14:imgEffect>
                  </a14:imgLayer>
                </a14:imgProps>
              </a:ext>
            </a:extLst>
          </a:blip>
          <a:stretch>
            <a:fillRect/>
          </a:stretch>
        </p:blipFill>
        <p:spPr>
          <a:xfrm flipH="1">
            <a:off x="6099865" y="2648127"/>
            <a:ext cx="3078155" cy="2667874"/>
          </a:xfrm>
          <a:prstGeom prst="rect">
            <a:avLst/>
          </a:prstGeom>
          <a:ln w="57150" cmpd="sng">
            <a:solidFill>
              <a:srgbClr val="FFFFFF"/>
            </a:solidFill>
            <a:miter lim="400000"/>
          </a:ln>
        </p:spPr>
      </p:pic>
      <p:sp>
        <p:nvSpPr>
          <p:cNvPr id="327" name="Shape 327"/>
          <p:cNvSpPr>
            <a:spLocks noGrp="1"/>
          </p:cNvSpPr>
          <p:nvPr>
            <p:ph type="sldNum" sz="quarter" idx="4294967295"/>
          </p:nvPr>
        </p:nvSpPr>
        <p:spPr>
          <a:xfrm>
            <a:off x="8329689" y="4814794"/>
            <a:ext cx="127001" cy="137212"/>
          </a:xfrm>
          <a:prstGeom prst="rect">
            <a:avLst/>
          </a:prstGeom>
          <a:extLst>
            <a:ext uri="{C572A759-6A51-4108-AA02-DFA0A04FC94B}">
              <ma14:wrappingTextBoxFlag xmlns:ma14="http://schemas.microsoft.com/office/mac/drawingml/2011/main" val="1"/>
            </a:ext>
          </a:extLst>
        </p:spPr>
        <p:txBody>
          <a:bodyPr lIns="19050" tIns="19050" rIns="19050" bIns="19050" anchor="t"/>
          <a:lstStyle>
            <a:lvl1pPr>
              <a:lnSpc>
                <a:spcPct val="120000"/>
              </a:lnSpc>
              <a:defRPr sz="700">
                <a:solidFill>
                  <a:srgbClr val="1C304A"/>
                </a:solidFill>
                <a:latin typeface="Helvetica Neue"/>
                <a:ea typeface="Helvetica Neue"/>
                <a:cs typeface="Helvetica Neue"/>
                <a:sym typeface="Helvetica Neue"/>
              </a:defRPr>
            </a:lvl1pPr>
          </a:lstStyle>
          <a:p>
            <a:fld id="{86CB4B4D-7CA3-9044-876B-883B54F8677D}" type="slidenum">
              <a:t>2</a:t>
            </a:fld>
            <a:endParaRPr/>
          </a:p>
        </p:txBody>
      </p:sp>
      <p:pic>
        <p:nvPicPr>
          <p:cNvPr id="320" name="image2.png"/>
          <p:cNvPicPr>
            <a:picLocks noChangeAspect="1"/>
          </p:cNvPicPr>
          <p:nvPr/>
        </p:nvPicPr>
        <p:blipFill rotWithShape="1">
          <a:blip r:embed="rId9" cstate="print">
            <a:grayscl/>
            <a:extLst>
              <a:ext uri="{BEBA8EAE-BF5A-486C-A8C5-ECC9F3942E4B}">
                <a14:imgProps xmlns:a14="http://schemas.microsoft.com/office/drawing/2010/main">
                  <a14:imgLayer r:embed="rId10">
                    <a14:imgEffect>
                      <a14:brightnessContrast bright="26000" contrast="-28000"/>
                    </a14:imgEffect>
                  </a14:imgLayer>
                </a14:imgProps>
              </a:ext>
              <a:ext uri="{28A0092B-C50C-407E-A947-70E740481C1C}">
                <a14:useLocalDpi xmlns:a14="http://schemas.microsoft.com/office/drawing/2010/main"/>
              </a:ext>
            </a:extLst>
          </a:blip>
          <a:srcRect/>
          <a:stretch/>
        </p:blipFill>
        <p:spPr>
          <a:xfrm flipH="1">
            <a:off x="-45361" y="0"/>
            <a:ext cx="3340525" cy="2732256"/>
          </a:xfrm>
          <a:prstGeom prst="rect">
            <a:avLst/>
          </a:prstGeom>
          <a:ln w="57150" cmpd="sng">
            <a:solidFill>
              <a:srgbClr val="FFFFFF"/>
            </a:solidFill>
            <a:miter lim="400000"/>
          </a:ln>
        </p:spPr>
      </p:pic>
      <p:pic>
        <p:nvPicPr>
          <p:cNvPr id="324" name="image6.png"/>
          <p:cNvPicPr>
            <a:picLocks noChangeAspect="1"/>
          </p:cNvPicPr>
          <p:nvPr/>
        </p:nvPicPr>
        <p:blipFill rotWithShape="1">
          <a:blip r:embed="rId11" cstate="print">
            <a:grayscl/>
            <a:extLst>
              <a:ext uri="{BEBA8EAE-BF5A-486C-A8C5-ECC9F3942E4B}">
                <a14:imgProps xmlns:a14="http://schemas.microsoft.com/office/drawing/2010/main">
                  <a14:imgLayer r:embed="rId12">
                    <a14:imgEffect>
                      <a14:sharpenSoften amount="15000"/>
                    </a14:imgEffect>
                    <a14:imgEffect>
                      <a14:brightnessContrast bright="13000" contrast="-9000"/>
                    </a14:imgEffect>
                  </a14:imgLayer>
                </a14:imgProps>
              </a:ext>
              <a:ext uri="{28A0092B-C50C-407E-A947-70E740481C1C}">
                <a14:useLocalDpi xmlns:a14="http://schemas.microsoft.com/office/drawing/2010/main"/>
              </a:ext>
            </a:extLst>
          </a:blip>
          <a:srcRect/>
          <a:stretch/>
        </p:blipFill>
        <p:spPr>
          <a:xfrm>
            <a:off x="3346805" y="2128654"/>
            <a:ext cx="2690081" cy="3910775"/>
          </a:xfrm>
          <a:prstGeom prst="rect">
            <a:avLst/>
          </a:prstGeom>
          <a:ln w="57150" cap="flat" cmpd="sng">
            <a:solidFill>
              <a:srgbClr val="FFFFFF"/>
            </a:solidFill>
            <a:miter lim="400000"/>
          </a:ln>
          <a:effectLst/>
        </p:spPr>
      </p:pic>
      <p:sp>
        <p:nvSpPr>
          <p:cNvPr id="16" name="Rectangle 15"/>
          <p:cNvSpPr/>
          <p:nvPr/>
        </p:nvSpPr>
        <p:spPr>
          <a:xfrm>
            <a:off x="0" y="0"/>
            <a:ext cx="9144000" cy="5143500"/>
          </a:xfrm>
          <a:prstGeom prst="rect">
            <a:avLst/>
          </a:prstGeom>
          <a:noFill/>
          <a:ln w="152400" cap="flat" cmpd="sng">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sldNum" sz="quarter" idx="4294967295"/>
          </p:nvPr>
        </p:nvSpPr>
        <p:spPr>
          <a:xfrm>
            <a:off x="8684344" y="4700818"/>
            <a:ext cx="336814"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6" name="Shape 365"/>
          <p:cNvSpPr/>
          <p:nvPr/>
        </p:nvSpPr>
        <p:spPr>
          <a:xfrm>
            <a:off x="514332" y="526235"/>
            <a:ext cx="8154325" cy="40395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nchor="ctr">
            <a:spAutoFit/>
          </a:bodyPr>
          <a:lstStyle/>
          <a:p>
            <a:pPr>
              <a:lnSpc>
                <a:spcPct val="115000"/>
              </a:lnSpc>
              <a:defRPr sz="1800" b="1">
                <a:solidFill>
                  <a:srgbClr val="0071BC"/>
                </a:solidFill>
                <a:latin typeface="Source Sans Pro"/>
                <a:ea typeface="Source Sans Pro"/>
                <a:cs typeface="Source Sans Pro"/>
                <a:sym typeface="Source Sans Pro"/>
              </a:defRPr>
            </a:pPr>
            <a:r>
              <a:rPr dirty="0"/>
              <a:t>USER RESEARCH </a:t>
            </a:r>
            <a:r>
              <a:rPr b="0" dirty="0"/>
              <a:t>// </a:t>
            </a:r>
            <a:r>
              <a:rPr lang="en-US" b="0" dirty="0" smtClean="0"/>
              <a:t>LOCATIONS</a:t>
            </a:r>
            <a:endParaRPr b="0" dirty="0"/>
          </a:p>
        </p:txBody>
      </p:sp>
      <p:sp>
        <p:nvSpPr>
          <p:cNvPr id="7" name="Shape 363"/>
          <p:cNvSpPr txBox="1">
            <a:spLocks/>
          </p:cNvSpPr>
          <p:nvPr/>
        </p:nvSpPr>
        <p:spPr>
          <a:xfrm>
            <a:off x="475248" y="293803"/>
            <a:ext cx="6053100" cy="464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lvl1pPr marL="0" marR="0" indent="0" algn="l" defTabSz="914400" rtl="0" latinLnBrk="0">
              <a:lnSpc>
                <a:spcPct val="115000"/>
              </a:lnSpc>
              <a:spcBef>
                <a:spcPts val="0"/>
              </a:spcBef>
              <a:spcAft>
                <a:spcPts val="0"/>
              </a:spcAft>
              <a:buClrTx/>
              <a:buSzTx/>
              <a:buFontTx/>
              <a:buNone/>
              <a:tabLst/>
              <a:defRPr sz="1200" b="1" i="0" u="none" strike="noStrike" cap="none" spc="0" baseline="0">
                <a:ln>
                  <a:noFill/>
                </a:ln>
                <a:solidFill>
                  <a:srgbClr val="E31C3D"/>
                </a:solidFill>
                <a:uFillTx/>
                <a:latin typeface="Source Sans Pro"/>
                <a:ea typeface="Source Sans Pro"/>
                <a:cs typeface="Source Sans Pro"/>
                <a:sym typeface="Source Sans Pro"/>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chemeClr val="accent2">
                    <a:lumOff val="21764"/>
                  </a:schemeClr>
                </a:solidFill>
                <a:uFillTx/>
                <a:latin typeface="+mj-lt"/>
                <a:ea typeface="+mj-ea"/>
                <a:cs typeface="+mj-cs"/>
                <a:sym typeface="Arial"/>
              </a:defRPr>
            </a:lvl9pPr>
          </a:lstStyle>
          <a:p>
            <a:r>
              <a:rPr lang="en-US" smtClean="0">
                <a:solidFill>
                  <a:srgbClr val="0D71BC"/>
                </a:solidFill>
              </a:rPr>
              <a:t>UNDERSTANDING BENEFITS ENROLLMENT </a:t>
            </a:r>
            <a:endParaRPr lang="en-US" dirty="0">
              <a:solidFill>
                <a:srgbClr val="0D71BC"/>
              </a:solidFill>
            </a:endParaRPr>
          </a:p>
        </p:txBody>
      </p:sp>
      <p:pic>
        <p:nvPicPr>
          <p:cNvPr id="5" name="Picture 4" descr="researchlocationsmap-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6085" y="1114596"/>
            <a:ext cx="6077915" cy="3904618"/>
          </a:xfrm>
          <a:prstGeom prst="rect">
            <a:avLst/>
          </a:prstGeom>
        </p:spPr>
      </p:pic>
      <p:sp>
        <p:nvSpPr>
          <p:cNvPr id="11" name="Shape 366"/>
          <p:cNvSpPr/>
          <p:nvPr/>
        </p:nvSpPr>
        <p:spPr>
          <a:xfrm>
            <a:off x="475248" y="1281134"/>
            <a:ext cx="2663692" cy="2939234"/>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lvl="1">
              <a:spcBef>
                <a:spcPts val="600"/>
              </a:spcBef>
              <a:defRPr sz="2200" b="1">
                <a:solidFill>
                  <a:srgbClr val="576579"/>
                </a:solidFill>
                <a:latin typeface="Source Sans Pro"/>
                <a:ea typeface="Source Sans Pro"/>
                <a:cs typeface="Source Sans Pro"/>
                <a:sym typeface="Source Sans Pro"/>
              </a:defRPr>
            </a:pPr>
            <a:r>
              <a:rPr lang="en-US" sz="1800" dirty="0"/>
              <a:t>Colorado</a:t>
            </a:r>
          </a:p>
          <a:p>
            <a:pPr lvl="1">
              <a:spcBef>
                <a:spcPts val="600"/>
              </a:spcBef>
              <a:defRPr sz="2200" b="1">
                <a:solidFill>
                  <a:srgbClr val="576579"/>
                </a:solidFill>
                <a:latin typeface="Source Sans Pro"/>
                <a:ea typeface="Source Sans Pro"/>
                <a:cs typeface="Source Sans Pro"/>
                <a:sym typeface="Source Sans Pro"/>
              </a:defRPr>
            </a:pPr>
            <a:r>
              <a:rPr lang="en-US" sz="1800" dirty="0" smtClean="0"/>
              <a:t>Idaho</a:t>
            </a:r>
          </a:p>
          <a:p>
            <a:pPr lvl="1">
              <a:spcBef>
                <a:spcPts val="600"/>
              </a:spcBef>
              <a:defRPr sz="2200" b="1">
                <a:solidFill>
                  <a:srgbClr val="576579"/>
                </a:solidFill>
                <a:latin typeface="Source Sans Pro"/>
                <a:ea typeface="Source Sans Pro"/>
                <a:cs typeface="Source Sans Pro"/>
                <a:sym typeface="Source Sans Pro"/>
              </a:defRPr>
            </a:pPr>
            <a:r>
              <a:rPr lang="en-US" sz="1800" dirty="0" smtClean="0"/>
              <a:t>Louisiana</a:t>
            </a:r>
          </a:p>
          <a:p>
            <a:pPr lvl="1">
              <a:spcBef>
                <a:spcPts val="600"/>
              </a:spcBef>
              <a:defRPr sz="2200" b="1">
                <a:solidFill>
                  <a:srgbClr val="576579"/>
                </a:solidFill>
                <a:latin typeface="Source Sans Pro"/>
                <a:ea typeface="Source Sans Pro"/>
                <a:cs typeface="Source Sans Pro"/>
                <a:sym typeface="Source Sans Pro"/>
              </a:defRPr>
            </a:pPr>
            <a:r>
              <a:rPr lang="en-US" sz="1800" dirty="0" smtClean="0"/>
              <a:t>New Jersey</a:t>
            </a:r>
          </a:p>
          <a:p>
            <a:pPr lvl="1">
              <a:spcBef>
                <a:spcPts val="600"/>
              </a:spcBef>
              <a:defRPr sz="2200" b="1">
                <a:solidFill>
                  <a:srgbClr val="576579"/>
                </a:solidFill>
                <a:latin typeface="Source Sans Pro"/>
                <a:ea typeface="Source Sans Pro"/>
                <a:cs typeface="Source Sans Pro"/>
                <a:sym typeface="Source Sans Pro"/>
              </a:defRPr>
            </a:pPr>
            <a:r>
              <a:rPr lang="en-US" sz="1800" dirty="0"/>
              <a:t>New </a:t>
            </a:r>
            <a:r>
              <a:rPr lang="en-US" sz="1800" dirty="0" smtClean="0"/>
              <a:t>Mexico</a:t>
            </a:r>
          </a:p>
          <a:p>
            <a:pPr lvl="1">
              <a:spcBef>
                <a:spcPts val="600"/>
              </a:spcBef>
              <a:defRPr sz="2200" b="1">
                <a:solidFill>
                  <a:srgbClr val="576579"/>
                </a:solidFill>
                <a:latin typeface="Source Sans Pro"/>
                <a:ea typeface="Source Sans Pro"/>
                <a:cs typeface="Source Sans Pro"/>
                <a:sym typeface="Source Sans Pro"/>
              </a:defRPr>
            </a:pPr>
            <a:r>
              <a:rPr lang="en-US" sz="1800" dirty="0" smtClean="0"/>
              <a:t>New York</a:t>
            </a:r>
          </a:p>
          <a:p>
            <a:pPr lvl="1">
              <a:spcBef>
                <a:spcPts val="600"/>
              </a:spcBef>
              <a:defRPr sz="2200" b="1">
                <a:solidFill>
                  <a:srgbClr val="576579"/>
                </a:solidFill>
                <a:latin typeface="Source Sans Pro"/>
                <a:ea typeface="Source Sans Pro"/>
                <a:cs typeface="Source Sans Pro"/>
                <a:sym typeface="Source Sans Pro"/>
              </a:defRPr>
            </a:pPr>
            <a:r>
              <a:rPr lang="en-US" sz="1800" dirty="0"/>
              <a:t>Oregon</a:t>
            </a:r>
            <a:endParaRPr lang="en-US" sz="1800" dirty="0" smtClean="0"/>
          </a:p>
          <a:p>
            <a:pPr lvl="1">
              <a:spcBef>
                <a:spcPts val="600"/>
              </a:spcBef>
              <a:defRPr sz="2200" b="1">
                <a:solidFill>
                  <a:srgbClr val="576579"/>
                </a:solidFill>
                <a:latin typeface="Source Sans Pro"/>
                <a:ea typeface="Source Sans Pro"/>
                <a:cs typeface="Source Sans Pro"/>
                <a:sym typeface="Source Sans Pro"/>
              </a:defRPr>
            </a:pPr>
            <a:endParaRPr sz="18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1BC"/>
        </a:solidFill>
        <a:effectLst/>
      </p:bgPr>
    </p:bg>
    <p:spTree>
      <p:nvGrpSpPr>
        <p:cNvPr id="1" name=""/>
        <p:cNvGrpSpPr/>
        <p:nvPr/>
      </p:nvGrpSpPr>
      <p:grpSpPr>
        <a:xfrm>
          <a:off x="0" y="0"/>
          <a:ext cx="0" cy="0"/>
          <a:chOff x="0" y="0"/>
          <a:chExt cx="0" cy="0"/>
        </a:xfrm>
      </p:grpSpPr>
      <p:sp>
        <p:nvSpPr>
          <p:cNvPr id="376" name="Shape 376"/>
          <p:cNvSpPr>
            <a:spLocks noGrp="1"/>
          </p:cNvSpPr>
          <p:nvPr>
            <p:ph type="body" sz="half" idx="1"/>
          </p:nvPr>
        </p:nvSpPr>
        <p:spPr>
          <a:xfrm>
            <a:off x="494049" y="1190564"/>
            <a:ext cx="7744202" cy="2074977"/>
          </a:xfrm>
          <a:prstGeom prst="rect">
            <a:avLst/>
          </a:prstGeom>
        </p:spPr>
        <p:txBody>
          <a:bodyPr/>
          <a:lstStyle>
            <a:lvl1pPr>
              <a:defRPr sz="4800">
                <a:solidFill>
                  <a:srgbClr val="FFFFFF"/>
                </a:solidFill>
                <a:latin typeface="Merriweather"/>
                <a:ea typeface="Merriweather"/>
                <a:cs typeface="Merriweather"/>
                <a:sym typeface="Merriweather"/>
              </a:defRPr>
            </a:lvl1pPr>
          </a:lstStyle>
          <a:p>
            <a:r>
              <a:t>The enrollment experience</a:t>
            </a:r>
          </a:p>
        </p:txBody>
      </p:sp>
      <p:sp>
        <p:nvSpPr>
          <p:cNvPr id="377" name="Shape 377"/>
          <p:cNvSpPr/>
          <p:nvPr/>
        </p:nvSpPr>
        <p:spPr>
          <a:xfrm>
            <a:off x="518550" y="3265539"/>
            <a:ext cx="7026900" cy="1"/>
          </a:xfrm>
          <a:prstGeom prst="line">
            <a:avLst/>
          </a:prstGeom>
          <a:ln w="28575">
            <a:solidFill>
              <a:srgbClr val="FFFFFF"/>
            </a:solidFill>
          </a:ln>
        </p:spPr>
        <p:txBody>
          <a:bodyPr lIns="45719" rIns="45719"/>
          <a:lstStyle/>
          <a:p>
            <a:endParaRPr/>
          </a:p>
        </p:txBody>
      </p:sp>
      <p:sp>
        <p:nvSpPr>
          <p:cNvPr id="378" name="Shape 378"/>
          <p:cNvSpPr/>
          <p:nvPr/>
        </p:nvSpPr>
        <p:spPr>
          <a:xfrm>
            <a:off x="442349" y="3266082"/>
            <a:ext cx="66033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800" b="1">
                <a:solidFill>
                  <a:srgbClr val="FFFFFF"/>
                </a:solidFill>
                <a:latin typeface="Source Sans Pro"/>
                <a:ea typeface="Source Sans Pro"/>
                <a:cs typeface="Source Sans Pro"/>
                <a:sym typeface="Source Sans Pro"/>
              </a:defRPr>
            </a:lvl1pPr>
          </a:lstStyle>
          <a:p>
            <a:r>
              <a:rPr lang="en-US" dirty="0" smtClean="0"/>
              <a:t>USER RESEARCH </a:t>
            </a:r>
            <a:r>
              <a:rPr dirty="0" smtClean="0"/>
              <a:t>FINDINGS</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body" idx="1"/>
          </p:nvPr>
        </p:nvSpPr>
        <p:spPr>
          <a:xfrm>
            <a:off x="476474" y="1311150"/>
            <a:ext cx="8291102" cy="2521200"/>
          </a:xfrm>
          <a:prstGeom prst="rect">
            <a:avLst/>
          </a:prstGeom>
        </p:spPr>
        <p:txBody>
          <a:bodyPr/>
          <a:lstStyle/>
          <a:p>
            <a:pPr>
              <a:defRPr sz="3600">
                <a:solidFill>
                  <a:srgbClr val="0071BC"/>
                </a:solidFill>
                <a:latin typeface="Merriweather"/>
                <a:ea typeface="Merriweather"/>
                <a:cs typeface="Merriweather"/>
                <a:sym typeface="Merriweather"/>
              </a:defRPr>
            </a:pPr>
            <a:r>
              <a:t/>
            </a:r>
            <a:br/>
            <a:r>
              <a:t>Applicant stories </a:t>
            </a:r>
          </a:p>
        </p:txBody>
      </p:sp>
      <p:sp>
        <p:nvSpPr>
          <p:cNvPr id="381" name="Shape 381"/>
          <p:cNvSpPr/>
          <p:nvPr/>
        </p:nvSpPr>
        <p:spPr>
          <a:xfrm>
            <a:off x="500974" y="2797576"/>
            <a:ext cx="7353302" cy="1"/>
          </a:xfrm>
          <a:prstGeom prst="line">
            <a:avLst/>
          </a:prstGeom>
          <a:ln w="28575">
            <a:solidFill>
              <a:srgbClr val="E31C3D"/>
            </a:solidFill>
          </a:ln>
        </p:spPr>
        <p:txBody>
          <a:bodyPr lIns="45719" rIns="45719"/>
          <a:lstStyle/>
          <a:p>
            <a:endParaRPr/>
          </a:p>
        </p:txBody>
      </p:sp>
      <p:sp>
        <p:nvSpPr>
          <p:cNvPr id="382" name="Shape 382"/>
          <p:cNvSpPr/>
          <p:nvPr/>
        </p:nvSpPr>
        <p:spPr>
          <a:xfrm>
            <a:off x="518549" y="2951424"/>
            <a:ext cx="66033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800" b="1">
                <a:solidFill>
                  <a:srgbClr val="E31C3D"/>
                </a:solidFill>
                <a:latin typeface="Source Sans Pro"/>
                <a:ea typeface="Source Sans Pro"/>
                <a:cs typeface="Source Sans Pro"/>
                <a:sym typeface="Source Sans Pro"/>
              </a:defRPr>
            </a:lvl1pPr>
          </a:lstStyle>
          <a:p>
            <a:r>
              <a:t>A SNAPSHOT OF THE PEOPLE WE SERVE</a:t>
            </a:r>
          </a:p>
        </p:txBody>
      </p:sp>
      <p:sp>
        <p:nvSpPr>
          <p:cNvPr id="383" name="Shape 383"/>
          <p:cNvSpPr/>
          <p:nvPr/>
        </p:nvSpPr>
        <p:spPr>
          <a:xfrm>
            <a:off x="500974" y="1659650"/>
            <a:ext cx="66033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b="1">
                <a:solidFill>
                  <a:srgbClr val="0071BC"/>
                </a:solidFill>
                <a:latin typeface="Source Sans Pro"/>
                <a:ea typeface="Source Sans Pro"/>
                <a:cs typeface="Source Sans Pro"/>
                <a:sym typeface="Source Sans Pro"/>
              </a:defRPr>
            </a:lvl1pPr>
          </a:lstStyle>
          <a:p>
            <a:r>
              <a:t>ENROLLMENT EXPERIENCE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94"/>
          <p:cNvSpPr/>
          <p:nvPr/>
        </p:nvSpPr>
        <p:spPr>
          <a:xfrm>
            <a:off x="2932501" y="559814"/>
            <a:ext cx="5933101" cy="2083373"/>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numCol="3" spcCol="182880">
            <a:noAutofit/>
          </a:bodyPr>
          <a:lstStyle/>
          <a:p>
            <a:pPr>
              <a:defRPr b="1">
                <a:solidFill>
                  <a:srgbClr val="0071BC"/>
                </a:solidFill>
                <a:latin typeface="Source Sans Pro"/>
                <a:ea typeface="Source Sans Pro"/>
                <a:cs typeface="Source Sans Pro"/>
                <a:sym typeface="Source Sans Pro"/>
              </a:defRPr>
            </a:pPr>
            <a:r>
              <a:rPr lang="en-US" sz="1000" dirty="0" smtClean="0">
                <a:solidFill>
                  <a:srgbClr val="333F54"/>
                </a:solidFill>
              </a:rPr>
              <a:t>PROFILE</a:t>
            </a:r>
          </a:p>
          <a:p>
            <a:pPr marL="171450"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smtClean="0"/>
              <a:t>34</a:t>
            </a:r>
            <a:r>
              <a:rPr lang="en-US" sz="1000" dirty="0"/>
              <a:t>-year-old </a:t>
            </a:r>
            <a:r>
              <a:rPr lang="en-US" sz="1000" dirty="0" smtClean="0"/>
              <a:t>veteran</a:t>
            </a:r>
          </a:p>
          <a:p>
            <a:pPr marL="171450"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smtClean="0"/>
              <a:t>Single </a:t>
            </a:r>
            <a:r>
              <a:rPr lang="en-US" sz="1000" dirty="0"/>
              <a:t>mother of two </a:t>
            </a:r>
            <a:r>
              <a:rPr lang="en-US" sz="1000" dirty="0" smtClean="0"/>
              <a:t>daughters</a:t>
            </a:r>
          </a:p>
          <a:p>
            <a:pPr marL="171450"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smtClean="0"/>
              <a:t>Relies </a:t>
            </a:r>
            <a:r>
              <a:rPr lang="en-US" sz="1000" dirty="0"/>
              <a:t>on the internet for info, </a:t>
            </a:r>
            <a:r>
              <a:rPr lang="en-US" sz="1000" dirty="0" smtClean="0"/>
              <a:t>but </a:t>
            </a:r>
            <a:r>
              <a:rPr lang="en-US" sz="1000" dirty="0"/>
              <a:t>doesn’t own </a:t>
            </a:r>
            <a:r>
              <a:rPr lang="en-US" sz="1000" dirty="0" smtClean="0"/>
              <a:t>a </a:t>
            </a:r>
            <a:r>
              <a:rPr lang="en-US" sz="1000" dirty="0"/>
              <a:t>computer </a:t>
            </a:r>
            <a:endParaRPr lang="en-US" sz="1000" dirty="0" smtClean="0"/>
          </a:p>
          <a:p>
            <a:pPr>
              <a:defRPr b="1">
                <a:solidFill>
                  <a:srgbClr val="0071BC"/>
                </a:solidFill>
                <a:latin typeface="Source Sans Pro"/>
                <a:ea typeface="Source Sans Pro"/>
                <a:cs typeface="Source Sans Pro"/>
                <a:sym typeface="Source Sans Pro"/>
              </a:defRPr>
            </a:pPr>
            <a:endParaRPr lang="en-US" sz="1000" dirty="0" smtClean="0">
              <a:solidFill>
                <a:srgbClr val="333F54"/>
              </a:solidFill>
            </a:endParaRPr>
          </a:p>
          <a:p>
            <a:pPr>
              <a:defRPr b="1">
                <a:solidFill>
                  <a:srgbClr val="0071BC"/>
                </a:solidFill>
                <a:latin typeface="Source Sans Pro"/>
                <a:ea typeface="Source Sans Pro"/>
                <a:cs typeface="Source Sans Pro"/>
                <a:sym typeface="Source Sans Pro"/>
              </a:defRPr>
            </a:pPr>
            <a:endParaRPr lang="en-US" sz="1000" dirty="0">
              <a:solidFill>
                <a:srgbClr val="333F54"/>
              </a:solidFill>
            </a:endParaRPr>
          </a:p>
          <a:p>
            <a:pPr>
              <a:defRPr b="1">
                <a:solidFill>
                  <a:srgbClr val="0071BC"/>
                </a:solidFill>
                <a:latin typeface="Source Sans Pro"/>
                <a:ea typeface="Source Sans Pro"/>
                <a:cs typeface="Source Sans Pro"/>
                <a:sym typeface="Source Sans Pro"/>
              </a:defRPr>
            </a:pPr>
            <a:endParaRPr lang="en-US" sz="1000" dirty="0" smtClean="0">
              <a:solidFill>
                <a:srgbClr val="333F54"/>
              </a:solidFill>
            </a:endParaRPr>
          </a:p>
          <a:p>
            <a:pPr>
              <a:defRPr b="1">
                <a:solidFill>
                  <a:srgbClr val="0071BC"/>
                </a:solidFill>
                <a:latin typeface="Source Sans Pro"/>
                <a:ea typeface="Source Sans Pro"/>
                <a:cs typeface="Source Sans Pro"/>
                <a:sym typeface="Source Sans Pro"/>
              </a:defRPr>
            </a:pPr>
            <a:endParaRPr lang="en-US" sz="1000" dirty="0" smtClean="0">
              <a:solidFill>
                <a:srgbClr val="333F54"/>
              </a:solidFill>
            </a:endParaRPr>
          </a:p>
          <a:p>
            <a:pPr>
              <a:defRPr b="1">
                <a:solidFill>
                  <a:srgbClr val="0071BC"/>
                </a:solidFill>
                <a:latin typeface="Source Sans Pro"/>
                <a:ea typeface="Source Sans Pro"/>
                <a:cs typeface="Source Sans Pro"/>
                <a:sym typeface="Source Sans Pro"/>
              </a:defRPr>
            </a:pPr>
            <a:r>
              <a:rPr lang="en-US" sz="1000" dirty="0" smtClean="0">
                <a:solidFill>
                  <a:srgbClr val="333F54"/>
                </a:solidFill>
              </a:rPr>
              <a:t>NEEDS</a:t>
            </a:r>
          </a:p>
          <a:p>
            <a:pPr>
              <a:defRPr sz="1000">
                <a:solidFill>
                  <a:srgbClr val="112E51"/>
                </a:solidFill>
                <a:latin typeface="Source Sans Pro"/>
                <a:ea typeface="Source Sans Pro"/>
                <a:cs typeface="Source Sans Pro"/>
                <a:sym typeface="Source Sans Pro"/>
              </a:defRPr>
            </a:pPr>
            <a:r>
              <a:rPr lang="en-US" dirty="0" smtClean="0">
                <a:solidFill>
                  <a:srgbClr val="0D71BC"/>
                </a:solidFill>
              </a:rPr>
              <a:t>More clarity </a:t>
            </a:r>
            <a:r>
              <a:rPr lang="en-US" dirty="0">
                <a:solidFill>
                  <a:srgbClr val="0D71BC"/>
                </a:solidFill>
              </a:rPr>
              <a:t>on which benefits she is eligible for.</a:t>
            </a:r>
          </a:p>
          <a:p>
            <a:pPr>
              <a:defRPr sz="6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More support and empathetic treatment from government workers.</a:t>
            </a:r>
          </a:p>
          <a:p>
            <a:pPr>
              <a:defRPr sz="6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Data sharing across programs, </a:t>
            </a:r>
            <a:r>
              <a:rPr lang="en-US" dirty="0" smtClean="0">
                <a:solidFill>
                  <a:srgbClr val="0D71BC"/>
                </a:solidFill>
              </a:rPr>
              <a:t>  so </a:t>
            </a:r>
            <a:r>
              <a:rPr lang="en-US" dirty="0">
                <a:solidFill>
                  <a:srgbClr val="0D71BC"/>
                </a:solidFill>
              </a:rPr>
              <a:t>she’s not reliant on maintaining paper files to prove eligibility</a:t>
            </a:r>
            <a:r>
              <a:rPr lang="en-US" dirty="0" smtClean="0">
                <a:solidFill>
                  <a:srgbClr val="0D71BC"/>
                </a:solidFill>
              </a:rPr>
              <a:t>.</a:t>
            </a:r>
            <a:endParaRPr lang="en-US" sz="1000" b="1" dirty="0" smtClean="0">
              <a:solidFill>
                <a:srgbClr val="333F54"/>
              </a:solidFill>
            </a:endParaRPr>
          </a:p>
          <a:p>
            <a:pPr lvl="1">
              <a:defRPr sz="1000">
                <a:solidFill>
                  <a:srgbClr val="112E51"/>
                </a:solidFill>
                <a:latin typeface="Source Sans Pro"/>
                <a:ea typeface="Source Sans Pro"/>
                <a:cs typeface="Source Sans Pro"/>
                <a:sym typeface="Source Sans Pro"/>
              </a:defRPr>
            </a:pPr>
            <a:endParaRPr lang="en-US" sz="1000" b="1" dirty="0">
              <a:solidFill>
                <a:srgbClr val="333F54"/>
              </a:solidFill>
            </a:endParaRPr>
          </a:p>
          <a:p>
            <a:pPr lvl="1">
              <a:defRPr sz="1000">
                <a:solidFill>
                  <a:srgbClr val="112E51"/>
                </a:solidFill>
                <a:latin typeface="Source Sans Pro"/>
                <a:ea typeface="Source Sans Pro"/>
                <a:cs typeface="Source Sans Pro"/>
                <a:sym typeface="Source Sans Pro"/>
              </a:defRPr>
            </a:pPr>
            <a:r>
              <a:rPr lang="en-US" sz="1000" b="1" dirty="0" smtClean="0">
                <a:solidFill>
                  <a:srgbClr val="333F54"/>
                </a:solidFill>
              </a:rPr>
              <a:t>ATTITUDES</a:t>
            </a:r>
            <a:endParaRPr lang="en-US" sz="1000" b="1" dirty="0">
              <a:solidFill>
                <a:srgbClr val="333F54"/>
              </a:solidFill>
            </a:endParaRPr>
          </a:p>
          <a:p>
            <a:pPr>
              <a:defRPr sz="1000">
                <a:solidFill>
                  <a:srgbClr val="112E51"/>
                </a:solidFill>
                <a:latin typeface="Source Sans Pro"/>
                <a:ea typeface="Source Sans Pro"/>
                <a:cs typeface="Source Sans Pro"/>
                <a:sym typeface="Source Sans Pro"/>
              </a:defRPr>
            </a:pPr>
            <a:r>
              <a:rPr lang="en-US" dirty="0" smtClean="0">
                <a:solidFill>
                  <a:srgbClr val="0D71BC"/>
                </a:solidFill>
              </a:rPr>
              <a:t>Frustration with </a:t>
            </a:r>
            <a:r>
              <a:rPr lang="en-US" dirty="0">
                <a:solidFill>
                  <a:srgbClr val="0D71BC"/>
                </a:solidFill>
              </a:rPr>
              <a:t>eligibility requirements that don’t feel reasonable.</a:t>
            </a:r>
          </a:p>
          <a:p>
            <a:pPr>
              <a:defRPr sz="6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Feels grateful for the support of her local CBOs in New Orleans</a:t>
            </a:r>
            <a:r>
              <a:rPr lang="en-US" dirty="0" smtClean="0">
                <a:solidFill>
                  <a:srgbClr val="0D71BC"/>
                </a:solidFill>
              </a:rPr>
              <a:t>.</a:t>
            </a:r>
          </a:p>
          <a:p>
            <a:pPr>
              <a:defRPr sz="10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smtClean="0">
                <a:solidFill>
                  <a:srgbClr val="0D71BC"/>
                </a:solidFill>
              </a:rPr>
              <a:t>A lingering fear that she’s never many steps away from having to live on the street.</a:t>
            </a:r>
            <a:endParaRPr lang="en-US" dirty="0">
              <a:solidFill>
                <a:srgbClr val="0D71BC"/>
              </a:solidFill>
            </a:endParaRPr>
          </a:p>
          <a:p>
            <a:pPr>
              <a:defRPr sz="1000" b="1">
                <a:solidFill>
                  <a:srgbClr val="112E51"/>
                </a:solidFill>
                <a:latin typeface="Source Sans Pro"/>
                <a:ea typeface="Source Sans Pro"/>
                <a:cs typeface="Source Sans Pro"/>
                <a:sym typeface="Source Sans Pro"/>
              </a:defRPr>
            </a:pPr>
            <a:endParaRPr dirty="0">
              <a:solidFill>
                <a:srgbClr val="0D71BC"/>
              </a:solidFill>
            </a:endParaRPr>
          </a:p>
          <a:p>
            <a:pPr>
              <a:defRPr sz="1000" b="1">
                <a:solidFill>
                  <a:srgbClr val="112E51"/>
                </a:solidFill>
                <a:latin typeface="Source Sans Pro"/>
                <a:ea typeface="Source Sans Pro"/>
                <a:cs typeface="Source Sans Pro"/>
                <a:sym typeface="Source Sans Pro"/>
              </a:defRPr>
            </a:pPr>
            <a:endParaRPr dirty="0">
              <a:solidFill>
                <a:srgbClr val="0D71BC"/>
              </a:solidFill>
            </a:endParaRPr>
          </a:p>
        </p:txBody>
      </p:sp>
      <p:sp>
        <p:nvSpPr>
          <p:cNvPr id="411" name="Shape 411"/>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a:solidFill>
                  <a:schemeClr val="bg1">
                    <a:lumMod val="65000"/>
                  </a:schemeClr>
                </a:solidFill>
              </a:rPr>
              <a:t>THE ENROLLMENT EXPERIENCE // </a:t>
            </a:r>
            <a:r>
              <a:rPr b="0">
                <a:solidFill>
                  <a:schemeClr val="bg1">
                    <a:lumMod val="65000"/>
                  </a:schemeClr>
                </a:solidFill>
              </a:rPr>
              <a:t>APPLICANT STORIES</a:t>
            </a:r>
          </a:p>
        </p:txBody>
      </p:sp>
      <p:sp>
        <p:nvSpPr>
          <p:cNvPr id="413" name="Shape 413"/>
          <p:cNvSpPr/>
          <p:nvPr/>
        </p:nvSpPr>
        <p:spPr>
          <a:xfrm>
            <a:off x="2932501" y="2668409"/>
            <a:ext cx="5933101" cy="227304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numCol="2" spcCol="182880">
            <a:noAutofit/>
          </a:bodyPr>
          <a:lstStyle/>
          <a:p>
            <a:pPr>
              <a:lnSpc>
                <a:spcPct val="115000"/>
              </a:lnSpc>
              <a:defRPr sz="800">
                <a:solidFill>
                  <a:srgbClr val="112E51"/>
                </a:solidFill>
                <a:latin typeface="Merriweather"/>
                <a:ea typeface="Merriweather"/>
                <a:cs typeface="Merriweather"/>
                <a:sym typeface="Merriweather"/>
              </a:defRPr>
            </a:pPr>
            <a:r>
              <a:rPr lang="en-US" dirty="0" smtClean="0"/>
              <a:t>Rachelle, </a:t>
            </a:r>
            <a:r>
              <a:rPr lang="en-US" dirty="0"/>
              <a:t>a military veteran originally from St. Louis</a:t>
            </a:r>
            <a:r>
              <a:rPr lang="en-US" dirty="0" smtClean="0"/>
              <a:t>, ended </a:t>
            </a:r>
            <a:r>
              <a:rPr lang="en-US" dirty="0"/>
              <a:t>up homeless in New Orleans in her late teens. She eventually returned to St. Louis to be with her family, but was displaced after a house fire last year, </a:t>
            </a:r>
            <a:r>
              <a:rPr lang="en-US" dirty="0" smtClean="0"/>
              <a:t/>
            </a:r>
            <a:br>
              <a:rPr lang="en-US" dirty="0" smtClean="0"/>
            </a:br>
            <a:r>
              <a:rPr lang="en-US" dirty="0" smtClean="0"/>
              <a:t>at </a:t>
            </a:r>
            <a:r>
              <a:rPr lang="en-US" dirty="0"/>
              <a:t>which point </a:t>
            </a:r>
            <a:r>
              <a:rPr lang="en-US" dirty="0" smtClean="0"/>
              <a:t>Rachelle and </a:t>
            </a:r>
            <a:r>
              <a:rPr lang="en-US" dirty="0"/>
              <a:t>her daughters returned to New Orleans. </a:t>
            </a:r>
            <a:r>
              <a:rPr lang="en-US" dirty="0" smtClean="0"/>
              <a:t>Once </a:t>
            </a:r>
            <a:r>
              <a:rPr lang="en-US" dirty="0"/>
              <a:t>there, she reconnected with the extremely supportive network of community-based organizations who helped her back in her teens, and has felt significantly more supported and in control of her life circumstances since then. </a:t>
            </a:r>
          </a:p>
          <a:p>
            <a:pPr>
              <a:lnSpc>
                <a:spcPct val="115000"/>
              </a:lnSpc>
              <a:defRPr sz="800">
                <a:solidFill>
                  <a:srgbClr val="112E51"/>
                </a:solidFill>
                <a:latin typeface="Merriweather"/>
                <a:ea typeface="Merriweather"/>
                <a:cs typeface="Merriweather"/>
                <a:sym typeface="Merriweather"/>
              </a:defRPr>
            </a:pPr>
            <a:endParaRPr lang="en-US" dirty="0"/>
          </a:p>
          <a:p>
            <a:pPr>
              <a:lnSpc>
                <a:spcPct val="115000"/>
              </a:lnSpc>
              <a:defRPr sz="800">
                <a:solidFill>
                  <a:srgbClr val="112E51"/>
                </a:solidFill>
                <a:latin typeface="Merriweather"/>
                <a:ea typeface="Merriweather"/>
                <a:cs typeface="Merriweather"/>
                <a:sym typeface="Merriweather"/>
              </a:defRPr>
            </a:pPr>
            <a:r>
              <a:rPr lang="en-US" dirty="0" smtClean="0"/>
              <a:t>Even though she’s connected with local organizations, Rachelle has </a:t>
            </a:r>
            <a:r>
              <a:rPr lang="en-US" dirty="0"/>
              <a:t>struggled to enroll in benefits over the years. </a:t>
            </a:r>
            <a:r>
              <a:rPr lang="en-US" dirty="0" smtClean="0"/>
              <a:t>She feels judged and disrespected by the enrollment staff she’s had contact with, and feels like no matter how hard she prepares to bring the right papers, it always seems like it’s not enough.</a:t>
            </a:r>
          </a:p>
          <a:p>
            <a:pPr>
              <a:lnSpc>
                <a:spcPct val="115000"/>
              </a:lnSpc>
              <a:defRPr sz="800">
                <a:solidFill>
                  <a:srgbClr val="112E51"/>
                </a:solidFill>
                <a:latin typeface="Merriweather"/>
                <a:ea typeface="Merriweather"/>
                <a:cs typeface="Merriweather"/>
                <a:sym typeface="Merriweather"/>
              </a:defRPr>
            </a:pPr>
            <a:endParaRPr lang="en-US" dirty="0" smtClean="0"/>
          </a:p>
          <a:p>
            <a:pPr>
              <a:lnSpc>
                <a:spcPct val="115000"/>
              </a:lnSpc>
              <a:defRPr sz="800">
                <a:solidFill>
                  <a:srgbClr val="112E51"/>
                </a:solidFill>
                <a:latin typeface="Merriweather"/>
                <a:ea typeface="Merriweather"/>
                <a:cs typeface="Merriweather"/>
                <a:sym typeface="Merriweather"/>
              </a:defRPr>
            </a:pPr>
            <a:r>
              <a:rPr lang="en-US" dirty="0" smtClean="0"/>
              <a:t>Rachelle experienced </a:t>
            </a:r>
            <a:r>
              <a:rPr lang="en-US" dirty="0"/>
              <a:t>sexual abuse during her military service, and suspects her difficulty receiving VA benefits may be influenced by the fact that she reported her abuse. Additionally, securing a new job ultimately disqualified her from continuing her food stamps assistance, which she still needed to make ends meet. </a:t>
            </a:r>
            <a:r>
              <a:rPr lang="en-US" b="1" dirty="0"/>
              <a:t>Losing her paperwork in the house fire has made proving her eligibility more difficult. </a:t>
            </a:r>
            <a:br>
              <a:rPr lang="en-US" b="1" dirty="0"/>
            </a:br>
            <a:endParaRPr lang="en-US" b="1" dirty="0"/>
          </a:p>
          <a:p>
            <a:pPr>
              <a:lnSpc>
                <a:spcPct val="115000"/>
              </a:lnSpc>
              <a:defRPr sz="800">
                <a:solidFill>
                  <a:srgbClr val="112E51"/>
                </a:solidFill>
                <a:latin typeface="Merriweather"/>
                <a:ea typeface="Merriweather"/>
                <a:cs typeface="Merriweather"/>
                <a:sym typeface="Merriweather"/>
              </a:defRPr>
            </a:pPr>
            <a:r>
              <a:rPr lang="en-US" dirty="0"/>
              <a:t>Despite her struggles, </a:t>
            </a:r>
            <a:r>
              <a:rPr lang="en-US" dirty="0" smtClean="0"/>
              <a:t>Rachelle has taken </a:t>
            </a:r>
            <a:r>
              <a:rPr lang="en-US" dirty="0"/>
              <a:t>college courses and recently graduated from a hospitality program, has a good job at a new hotel, and has her daughter in good schools.  </a:t>
            </a:r>
          </a:p>
        </p:txBody>
      </p:sp>
      <p:sp>
        <p:nvSpPr>
          <p:cNvPr id="417" name="Shape 417"/>
          <p:cNvSpPr/>
          <p:nvPr/>
        </p:nvSpPr>
        <p:spPr>
          <a:xfrm>
            <a:off x="-1" y="3567349"/>
            <a:ext cx="2932502" cy="35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112E51"/>
                </a:solidFill>
                <a:latin typeface="Source Sans Pro"/>
                <a:ea typeface="Source Sans Pro"/>
                <a:cs typeface="Source Sans Pro"/>
                <a:sym typeface="Source Sans Pro"/>
              </a:defRPr>
            </a:pPr>
            <a:endParaRPr dirty="0"/>
          </a:p>
        </p:txBody>
      </p:sp>
      <p:sp>
        <p:nvSpPr>
          <p:cNvPr id="419" name="Shape 419"/>
          <p:cNvSpPr/>
          <p:nvPr/>
        </p:nvSpPr>
        <p:spPr>
          <a:xfrm>
            <a:off x="130475" y="427710"/>
            <a:ext cx="2832300" cy="861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3000" b="1">
                <a:solidFill>
                  <a:srgbClr val="E31C3D"/>
                </a:solidFill>
                <a:latin typeface="Source Sans Pro"/>
                <a:ea typeface="Source Sans Pro"/>
                <a:cs typeface="Source Sans Pro"/>
                <a:sym typeface="Source Sans Pro"/>
              </a:defRPr>
            </a:pPr>
            <a:r>
              <a:rPr lang="en-US" dirty="0" smtClean="0"/>
              <a:t>RACHELLE</a:t>
            </a:r>
            <a:r>
              <a:rPr dirty="0"/>
              <a:t/>
            </a:r>
            <a:br>
              <a:rPr dirty="0"/>
            </a:br>
            <a:r>
              <a:rPr sz="1400" dirty="0" smtClean="0">
                <a:solidFill>
                  <a:srgbClr val="333F54"/>
                </a:solidFill>
              </a:rPr>
              <a:t>New</a:t>
            </a:r>
            <a:r>
              <a:rPr lang="en-US" sz="1400" dirty="0" smtClean="0">
                <a:solidFill>
                  <a:srgbClr val="333F54"/>
                </a:solidFill>
              </a:rPr>
              <a:t> Orleans, LA</a:t>
            </a:r>
            <a:r>
              <a:rPr sz="1400" dirty="0" smtClean="0">
                <a:solidFill>
                  <a:srgbClr val="333F54"/>
                </a:solidFill>
              </a:rPr>
              <a:t>  </a:t>
            </a:r>
            <a:endParaRPr sz="1400" dirty="0">
              <a:solidFill>
                <a:srgbClr val="333F54"/>
              </a:solidFill>
            </a:endParaRPr>
          </a:p>
        </p:txBody>
      </p:sp>
      <p:sp>
        <p:nvSpPr>
          <p:cNvPr id="4" name="TextBox 3"/>
          <p:cNvSpPr txBox="1"/>
          <p:nvPr/>
        </p:nvSpPr>
        <p:spPr>
          <a:xfrm>
            <a:off x="206677" y="2453207"/>
            <a:ext cx="259020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333F54"/>
                </a:solidFill>
                <a:effectLst/>
                <a:uFillTx/>
                <a:latin typeface="Source sans pro"/>
                <a:ea typeface="+mj-ea"/>
                <a:cs typeface="Source sans pro"/>
                <a:sym typeface="Arial"/>
              </a:rPr>
              <a:t>RACHELLE’S STORY</a:t>
            </a:r>
            <a:endParaRPr kumimoji="0" lang="en-US" sz="1000" b="1" i="0" u="none" strike="noStrike" cap="none" spc="0" normalizeH="0" baseline="0" dirty="0">
              <a:ln>
                <a:noFill/>
              </a:ln>
              <a:solidFill>
                <a:srgbClr val="333F54"/>
              </a:solidFill>
              <a:effectLst/>
              <a:uFillTx/>
              <a:latin typeface="Source sans pro"/>
              <a:ea typeface="+mj-ea"/>
              <a:cs typeface="Source sans pro"/>
              <a:sym typeface="Arial"/>
            </a:endParaRPr>
          </a:p>
        </p:txBody>
      </p:sp>
      <p:sp>
        <p:nvSpPr>
          <p:cNvPr id="14" name="TextBox 13"/>
          <p:cNvSpPr txBox="1"/>
          <p:nvPr/>
        </p:nvSpPr>
        <p:spPr>
          <a:xfrm>
            <a:off x="91227" y="1272876"/>
            <a:ext cx="2813823" cy="1104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10000"/>
              </a:lnSpc>
              <a:spcBef>
                <a:spcPts val="0"/>
              </a:spcBef>
              <a:spcAft>
                <a:spcPts val="0"/>
              </a:spcAft>
              <a:buClrTx/>
              <a:buSzTx/>
              <a:buFontTx/>
              <a:buNone/>
              <a:tabLst/>
            </a:pPr>
            <a:r>
              <a:rPr lang="en-US" sz="1500" dirty="0" smtClean="0">
                <a:solidFill>
                  <a:srgbClr val="FF0000"/>
                </a:solidFill>
                <a:latin typeface="Merriweather"/>
                <a:cs typeface="Merriweather"/>
              </a:rPr>
              <a:t>“I’m not asking someone </a:t>
            </a:r>
            <a:br>
              <a:rPr lang="en-US" sz="1500" dirty="0" smtClean="0">
                <a:solidFill>
                  <a:srgbClr val="FF0000"/>
                </a:solidFill>
                <a:latin typeface="Merriweather"/>
                <a:cs typeface="Merriweather"/>
              </a:rPr>
            </a:br>
            <a:r>
              <a:rPr lang="en-US" sz="1500" dirty="0" smtClean="0">
                <a:solidFill>
                  <a:srgbClr val="FF0000"/>
                </a:solidFill>
                <a:latin typeface="Merriweather"/>
                <a:cs typeface="Merriweather"/>
              </a:rPr>
              <a:t>  to sponsor my life. </a:t>
            </a:r>
            <a:br>
              <a:rPr lang="en-US" sz="1500" dirty="0" smtClean="0">
                <a:solidFill>
                  <a:srgbClr val="FF0000"/>
                </a:solidFill>
                <a:latin typeface="Merriweather"/>
                <a:cs typeface="Merriweather"/>
              </a:rPr>
            </a:br>
            <a:r>
              <a:rPr lang="en-US" sz="1500" dirty="0" smtClean="0">
                <a:solidFill>
                  <a:srgbClr val="FF0000"/>
                </a:solidFill>
                <a:latin typeface="Merriweather"/>
                <a:cs typeface="Merriweather"/>
              </a:rPr>
              <a:t>  I’m just trying to </a:t>
            </a:r>
            <a:br>
              <a:rPr lang="en-US" sz="1500" dirty="0" smtClean="0">
                <a:solidFill>
                  <a:srgbClr val="FF0000"/>
                </a:solidFill>
                <a:latin typeface="Merriweather"/>
                <a:cs typeface="Merriweather"/>
              </a:rPr>
            </a:br>
            <a:r>
              <a:rPr lang="en-US" sz="1500" dirty="0" smtClean="0">
                <a:solidFill>
                  <a:srgbClr val="FF0000"/>
                </a:solidFill>
                <a:latin typeface="Merriweather"/>
                <a:cs typeface="Merriweather"/>
              </a:rPr>
              <a:t>  feed my kids.”</a:t>
            </a:r>
            <a:endParaRPr kumimoji="0" lang="en-US" sz="1500" u="none" strike="noStrike" cap="none" spc="0" normalizeH="0" baseline="0" dirty="0">
              <a:ln>
                <a:noFill/>
              </a:ln>
              <a:solidFill>
                <a:srgbClr val="FF0000"/>
              </a:solidFill>
              <a:effectLst/>
              <a:uFillTx/>
              <a:latin typeface="Merriweather"/>
              <a:cs typeface="Merriweather"/>
              <a:sym typeface="Arial"/>
            </a:endParaRPr>
          </a:p>
        </p:txBody>
      </p:sp>
      <p:pic>
        <p:nvPicPr>
          <p:cNvPr id="11" name="image10.png" descr="Interview_Week2_LA_KingsleyHouse_applicantflankedbyassisters.JPG"/>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30000"/>
                    </a14:imgEffect>
                    <a14:imgEffect>
                      <a14:brightnessContrast bright="4000" contrast="24000"/>
                    </a14:imgEffect>
                  </a14:imgLayer>
                </a14:imgProps>
              </a:ext>
            </a:extLst>
          </a:blip>
          <a:srcRect t="-630" r="11294" b="7981"/>
          <a:stretch/>
        </p:blipFill>
        <p:spPr>
          <a:xfrm>
            <a:off x="206676" y="2798521"/>
            <a:ext cx="2590201" cy="2000795"/>
          </a:xfrm>
          <a:prstGeom prst="rect">
            <a:avLst/>
          </a:prstGeom>
          <a:ln w="12700">
            <a:miter lim="400000"/>
          </a:ln>
        </p:spPr>
      </p:pic>
      <p:sp>
        <p:nvSpPr>
          <p:cNvPr id="15" name="Shape 412"/>
          <p:cNvSpPr/>
          <p:nvPr/>
        </p:nvSpPr>
        <p:spPr>
          <a:xfrm>
            <a:off x="1534583" y="2566256"/>
            <a:ext cx="7331019" cy="0"/>
          </a:xfrm>
          <a:prstGeom prst="line">
            <a:avLst/>
          </a:prstGeom>
          <a:ln>
            <a:solidFill>
              <a:srgbClr val="72849E"/>
            </a:solidFill>
          </a:ln>
        </p:spPr>
        <p:txBody>
          <a:bodyPr lIns="45719" rIns="45719"/>
          <a:lstStyle/>
          <a:p>
            <a:endParaRPr/>
          </a:p>
        </p:txBody>
      </p:sp>
    </p:spTree>
    <p:extLst>
      <p:ext uri="{BB962C8B-B14F-4D97-AF65-F5344CB8AC3E}">
        <p14:creationId xmlns:p14="http://schemas.microsoft.com/office/powerpoint/2010/main" val="333365227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94"/>
          <p:cNvSpPr/>
          <p:nvPr/>
        </p:nvSpPr>
        <p:spPr>
          <a:xfrm>
            <a:off x="2932501" y="559815"/>
            <a:ext cx="5933101" cy="197469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numCol="3" spcCol="182880">
            <a:noAutofit/>
          </a:bodyPr>
          <a:lstStyle/>
          <a:p>
            <a:pPr>
              <a:defRPr b="1">
                <a:solidFill>
                  <a:srgbClr val="0071BC"/>
                </a:solidFill>
                <a:latin typeface="Source Sans Pro"/>
                <a:ea typeface="Source Sans Pro"/>
                <a:cs typeface="Source Sans Pro"/>
                <a:sym typeface="Source Sans Pro"/>
              </a:defRPr>
            </a:pPr>
            <a:r>
              <a:rPr lang="en-US" sz="1000" dirty="0">
                <a:solidFill>
                  <a:srgbClr val="333F54"/>
                </a:solidFill>
              </a:rPr>
              <a:t>PROFILE</a:t>
            </a:r>
          </a:p>
          <a:p>
            <a:pPr marL="171450"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a:solidFill>
                  <a:srgbClr val="0D71BC"/>
                </a:solidFill>
              </a:rPr>
              <a:t>35-year-old single father </a:t>
            </a:r>
          </a:p>
          <a:p>
            <a:pPr marL="171450"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a:solidFill>
                  <a:srgbClr val="0D71BC"/>
                </a:solidFill>
              </a:rPr>
              <a:t>He and his son suffer from </a:t>
            </a:r>
            <a:br>
              <a:rPr lang="en-US" sz="1000" dirty="0">
                <a:solidFill>
                  <a:srgbClr val="0D71BC"/>
                </a:solidFill>
              </a:rPr>
            </a:br>
            <a:r>
              <a:rPr lang="en-US" sz="1000" dirty="0">
                <a:solidFill>
                  <a:srgbClr val="0D71BC"/>
                </a:solidFill>
              </a:rPr>
              <a:t>multiple health issues</a:t>
            </a:r>
          </a:p>
          <a:p>
            <a:pPr marL="171450"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a:solidFill>
                  <a:srgbClr val="0D71BC"/>
                </a:solidFill>
              </a:rPr>
              <a:t>Very comfortable with technology</a:t>
            </a:r>
          </a:p>
          <a:p>
            <a:pPr>
              <a:defRPr b="1">
                <a:solidFill>
                  <a:srgbClr val="0071BC"/>
                </a:solidFill>
                <a:latin typeface="Source Sans Pro"/>
                <a:ea typeface="Source Sans Pro"/>
                <a:cs typeface="Source Sans Pro"/>
                <a:sym typeface="Source Sans Pro"/>
              </a:defRPr>
            </a:pPr>
            <a:endParaRPr lang="en-US" sz="1000" dirty="0" smtClean="0">
              <a:solidFill>
                <a:srgbClr val="333F54"/>
              </a:solidFill>
            </a:endParaRPr>
          </a:p>
          <a:p>
            <a:pPr>
              <a:defRPr b="1">
                <a:solidFill>
                  <a:srgbClr val="0071BC"/>
                </a:solidFill>
                <a:latin typeface="Source Sans Pro"/>
                <a:ea typeface="Source Sans Pro"/>
                <a:cs typeface="Source Sans Pro"/>
                <a:sym typeface="Source Sans Pro"/>
              </a:defRPr>
            </a:pPr>
            <a:endParaRPr lang="en-US" sz="1000" dirty="0">
              <a:solidFill>
                <a:srgbClr val="333F54"/>
              </a:solidFill>
            </a:endParaRPr>
          </a:p>
          <a:p>
            <a:pPr>
              <a:defRPr b="1">
                <a:solidFill>
                  <a:srgbClr val="0071BC"/>
                </a:solidFill>
                <a:latin typeface="Source Sans Pro"/>
                <a:ea typeface="Source Sans Pro"/>
                <a:cs typeface="Source Sans Pro"/>
                <a:sym typeface="Source Sans Pro"/>
              </a:defRPr>
            </a:pPr>
            <a:endParaRPr lang="en-US" sz="1000" dirty="0" smtClean="0">
              <a:solidFill>
                <a:srgbClr val="333F54"/>
              </a:solidFill>
            </a:endParaRPr>
          </a:p>
          <a:p>
            <a:pPr>
              <a:defRPr b="1">
                <a:solidFill>
                  <a:srgbClr val="0071BC"/>
                </a:solidFill>
                <a:latin typeface="Source Sans Pro"/>
                <a:ea typeface="Source Sans Pro"/>
                <a:cs typeface="Source Sans Pro"/>
                <a:sym typeface="Source Sans Pro"/>
              </a:defRPr>
            </a:pPr>
            <a:endParaRPr lang="en-US" sz="1000" dirty="0" smtClean="0">
              <a:solidFill>
                <a:srgbClr val="333F54"/>
              </a:solidFill>
            </a:endParaRPr>
          </a:p>
          <a:p>
            <a:pPr>
              <a:defRPr b="1">
                <a:solidFill>
                  <a:srgbClr val="0071BC"/>
                </a:solidFill>
                <a:latin typeface="Source Sans Pro"/>
                <a:ea typeface="Source Sans Pro"/>
                <a:cs typeface="Source Sans Pro"/>
                <a:sym typeface="Source Sans Pro"/>
              </a:defRPr>
            </a:pPr>
            <a:r>
              <a:rPr lang="en-US" sz="1000" dirty="0" smtClean="0">
                <a:solidFill>
                  <a:srgbClr val="333F54"/>
                </a:solidFill>
              </a:rPr>
              <a:t>NEEDS</a:t>
            </a:r>
          </a:p>
          <a:p>
            <a:pPr>
              <a:defRPr sz="1000">
                <a:solidFill>
                  <a:srgbClr val="112E51"/>
                </a:solidFill>
                <a:latin typeface="Source Sans Pro"/>
                <a:ea typeface="Source Sans Pro"/>
                <a:cs typeface="Source Sans Pro"/>
                <a:sym typeface="Source Sans Pro"/>
              </a:defRPr>
            </a:pPr>
            <a:r>
              <a:rPr lang="en-US" dirty="0" smtClean="0">
                <a:solidFill>
                  <a:srgbClr val="0D71BC"/>
                </a:solidFill>
              </a:rPr>
              <a:t>Ability </a:t>
            </a:r>
            <a:r>
              <a:rPr lang="en-US" dirty="0">
                <a:solidFill>
                  <a:srgbClr val="0D71BC"/>
                </a:solidFill>
              </a:rPr>
              <a:t>to check case status </a:t>
            </a:r>
            <a:r>
              <a:rPr lang="en-US" dirty="0" smtClean="0">
                <a:solidFill>
                  <a:srgbClr val="0D71BC"/>
                </a:solidFill>
              </a:rPr>
              <a:t/>
            </a:r>
            <a:br>
              <a:rPr lang="en-US" dirty="0" smtClean="0">
                <a:solidFill>
                  <a:srgbClr val="0D71BC"/>
                </a:solidFill>
              </a:rPr>
            </a:br>
            <a:r>
              <a:rPr lang="en-US" dirty="0" smtClean="0">
                <a:solidFill>
                  <a:srgbClr val="0D71BC"/>
                </a:solidFill>
              </a:rPr>
              <a:t>more easily</a:t>
            </a:r>
            <a:endParaRPr lang="en-US" dirty="0">
              <a:solidFill>
                <a:srgbClr val="0D71BC"/>
              </a:solidFill>
            </a:endParaRPr>
          </a:p>
          <a:p>
            <a:pPr>
              <a:defRPr sz="6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More frequent, informative notifications, through multiple channels such as email and text.</a:t>
            </a:r>
          </a:p>
          <a:p>
            <a:pPr>
              <a:defRPr sz="9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Awareness of the </a:t>
            </a:r>
            <a:r>
              <a:rPr lang="en-US" dirty="0" smtClean="0">
                <a:solidFill>
                  <a:srgbClr val="0D71BC"/>
                </a:solidFill>
              </a:rPr>
              <a:t>channels </a:t>
            </a:r>
            <a:r>
              <a:rPr lang="en-US" dirty="0">
                <a:solidFill>
                  <a:srgbClr val="0D71BC"/>
                </a:solidFill>
              </a:rPr>
              <a:t>through which he can learn about and apply for </a:t>
            </a:r>
            <a:r>
              <a:rPr lang="en-US" dirty="0" smtClean="0">
                <a:solidFill>
                  <a:srgbClr val="0D71BC"/>
                </a:solidFill>
              </a:rPr>
              <a:t>benefits.</a:t>
            </a:r>
          </a:p>
          <a:p>
            <a:pPr lvl="1">
              <a:defRPr sz="1000">
                <a:solidFill>
                  <a:srgbClr val="112E51"/>
                </a:solidFill>
                <a:latin typeface="Source Sans Pro"/>
                <a:ea typeface="Source Sans Pro"/>
                <a:cs typeface="Source Sans Pro"/>
                <a:sym typeface="Source Sans Pro"/>
              </a:defRPr>
            </a:pPr>
            <a:endParaRPr lang="en-US" sz="1000" b="1" dirty="0" smtClean="0">
              <a:solidFill>
                <a:srgbClr val="333F54"/>
              </a:solidFill>
            </a:endParaRPr>
          </a:p>
          <a:p>
            <a:pPr lvl="1">
              <a:defRPr sz="1000">
                <a:solidFill>
                  <a:srgbClr val="112E51"/>
                </a:solidFill>
                <a:latin typeface="Source Sans Pro"/>
                <a:ea typeface="Source Sans Pro"/>
                <a:cs typeface="Source Sans Pro"/>
                <a:sym typeface="Source Sans Pro"/>
              </a:defRPr>
            </a:pPr>
            <a:r>
              <a:rPr lang="en-US" sz="1000" b="1" dirty="0" smtClean="0">
                <a:solidFill>
                  <a:srgbClr val="333F54"/>
                </a:solidFill>
              </a:rPr>
              <a:t>ATTITUDES</a:t>
            </a:r>
            <a:endParaRPr lang="en-US" sz="1000" b="1" dirty="0">
              <a:solidFill>
                <a:srgbClr val="333F54"/>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He prefers to figure things out for himself and doesn't want to feel like a burden to anyone or take advantage of the system. </a:t>
            </a:r>
          </a:p>
          <a:p>
            <a:pPr>
              <a:defRPr sz="10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a:solidFill>
                  <a:srgbClr val="112E51"/>
                </a:solidFill>
                <a:latin typeface="Source Sans Pro"/>
                <a:ea typeface="Source Sans Pro"/>
                <a:cs typeface="Source Sans Pro"/>
                <a:sym typeface="Source Sans Pro"/>
              </a:defRPr>
            </a:pPr>
            <a:r>
              <a:rPr lang="en-US" dirty="0">
                <a:solidFill>
                  <a:srgbClr val="0D71BC"/>
                </a:solidFill>
              </a:rPr>
              <a:t>Eager to move out on his own with his son and provide a good life for him</a:t>
            </a:r>
          </a:p>
          <a:p>
            <a:pPr>
              <a:defRPr sz="1000">
                <a:solidFill>
                  <a:srgbClr val="112E51"/>
                </a:solidFill>
                <a:latin typeface="Source Sans Pro"/>
                <a:ea typeface="Source Sans Pro"/>
                <a:cs typeface="Source Sans Pro"/>
                <a:sym typeface="Source Sans Pro"/>
              </a:defRPr>
            </a:pPr>
            <a:endParaRPr lang="en-US" dirty="0">
              <a:solidFill>
                <a:srgbClr val="0D71BC"/>
              </a:solidFill>
            </a:endParaRPr>
          </a:p>
          <a:p>
            <a:pPr>
              <a:defRPr sz="1000" b="1">
                <a:solidFill>
                  <a:srgbClr val="112E51"/>
                </a:solidFill>
                <a:latin typeface="Source Sans Pro"/>
                <a:ea typeface="Source Sans Pro"/>
                <a:cs typeface="Source Sans Pro"/>
                <a:sym typeface="Source Sans Pro"/>
              </a:defRPr>
            </a:pPr>
            <a:endParaRPr dirty="0">
              <a:solidFill>
                <a:srgbClr val="0D71BC"/>
              </a:solidFill>
            </a:endParaRPr>
          </a:p>
          <a:p>
            <a:pPr>
              <a:defRPr sz="1000" b="1">
                <a:solidFill>
                  <a:srgbClr val="112E51"/>
                </a:solidFill>
                <a:latin typeface="Source Sans Pro"/>
                <a:ea typeface="Source Sans Pro"/>
                <a:cs typeface="Source Sans Pro"/>
                <a:sym typeface="Source Sans Pro"/>
              </a:defRPr>
            </a:pPr>
            <a:endParaRPr dirty="0">
              <a:solidFill>
                <a:srgbClr val="0D71BC"/>
              </a:solidFill>
            </a:endParaRPr>
          </a:p>
        </p:txBody>
      </p:sp>
      <p:sp>
        <p:nvSpPr>
          <p:cNvPr id="411" name="Shape 411"/>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a:solidFill>
                  <a:schemeClr val="bg1">
                    <a:lumMod val="65000"/>
                  </a:schemeClr>
                </a:solidFill>
              </a:rPr>
              <a:t>THE ENROLLMENT EXPERIENCE // </a:t>
            </a:r>
            <a:r>
              <a:rPr b="0">
                <a:solidFill>
                  <a:schemeClr val="bg1">
                    <a:lumMod val="65000"/>
                  </a:schemeClr>
                </a:solidFill>
              </a:rPr>
              <a:t>APPLICANT STORIES</a:t>
            </a:r>
          </a:p>
        </p:txBody>
      </p:sp>
      <p:sp>
        <p:nvSpPr>
          <p:cNvPr id="413" name="Shape 413"/>
          <p:cNvSpPr/>
          <p:nvPr/>
        </p:nvSpPr>
        <p:spPr>
          <a:xfrm>
            <a:off x="2932501" y="2668408"/>
            <a:ext cx="5933101" cy="2356029"/>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numCol="2" spcCol="182880">
            <a:noAutofit/>
          </a:bodyPr>
          <a:lstStyle/>
          <a:p>
            <a:pPr>
              <a:lnSpc>
                <a:spcPct val="120000"/>
              </a:lnSpc>
              <a:defRPr sz="800">
                <a:solidFill>
                  <a:srgbClr val="112E51"/>
                </a:solidFill>
                <a:latin typeface="Merriweather"/>
                <a:ea typeface="Merriweather"/>
                <a:cs typeface="Merriweather"/>
                <a:sym typeface="Merriweather"/>
              </a:defRPr>
            </a:pPr>
            <a:r>
              <a:rPr sz="800" dirty="0" smtClean="0"/>
              <a:t>George </a:t>
            </a:r>
            <a:r>
              <a:rPr sz="800" dirty="0"/>
              <a:t>was living in Oakland, CA when his girlfriend had a severe bipolar episode a  week after their son’s birth. As a result, he was unexpectedly given sole custody of his newborn son. He managed to get by until his landlord defaulted on his mortgage and evicted George. </a:t>
            </a:r>
            <a:r>
              <a:rPr sz="800" dirty="0" smtClean="0"/>
              <a:t>He </a:t>
            </a:r>
            <a:r>
              <a:rPr sz="800" dirty="0"/>
              <a:t>returned to NYC to live </a:t>
            </a:r>
            <a:r>
              <a:rPr sz="800" dirty="0" smtClean="0"/>
              <a:t>with </a:t>
            </a:r>
            <a:r>
              <a:rPr sz="800" dirty="0"/>
              <a:t>his mom and </a:t>
            </a:r>
            <a:r>
              <a:rPr sz="800" dirty="0" smtClean="0"/>
              <a:t>grandmother</a:t>
            </a:r>
            <a:r>
              <a:rPr sz="800" dirty="0"/>
              <a:t>, who are both receiving public assistance, </a:t>
            </a:r>
            <a:r>
              <a:rPr sz="800" dirty="0" smtClean="0"/>
              <a:t>only </a:t>
            </a:r>
            <a:r>
              <a:rPr sz="800" dirty="0"/>
              <a:t>to find they were about to be evicted for not making rent payments. He and his brother paid off their </a:t>
            </a:r>
            <a:r>
              <a:rPr sz="800" dirty="0" smtClean="0"/>
              <a:t>overdue </a:t>
            </a:r>
            <a:r>
              <a:rPr sz="800" dirty="0"/>
              <a:t>rent using cash assistance. </a:t>
            </a:r>
          </a:p>
          <a:p>
            <a:pPr>
              <a:lnSpc>
                <a:spcPct val="120000"/>
              </a:lnSpc>
              <a:defRPr sz="800">
                <a:solidFill>
                  <a:srgbClr val="112E51"/>
                </a:solidFill>
                <a:latin typeface="Merriweather"/>
                <a:ea typeface="Merriweather"/>
                <a:cs typeface="Merriweather"/>
                <a:sym typeface="Merriweather"/>
              </a:defRPr>
            </a:pPr>
            <a:endParaRPr sz="800" dirty="0"/>
          </a:p>
          <a:p>
            <a:pPr>
              <a:lnSpc>
                <a:spcPct val="120000"/>
              </a:lnSpc>
              <a:defRPr sz="800">
                <a:solidFill>
                  <a:srgbClr val="112E51"/>
                </a:solidFill>
                <a:latin typeface="Merriweather"/>
                <a:ea typeface="Merriweather"/>
                <a:cs typeface="Merriweather"/>
                <a:sym typeface="Merriweather"/>
              </a:defRPr>
            </a:pPr>
            <a:r>
              <a:rPr sz="800" dirty="0" smtClean="0"/>
              <a:t>George </a:t>
            </a:r>
            <a:r>
              <a:rPr sz="800" dirty="0"/>
              <a:t>has diabetes and stage 3-4 kidney failure/chronic kidney disease, and his young son has asthma and epilepsy. Their health issues prevent them from staying at local shelters when needed. </a:t>
            </a:r>
            <a:endParaRPr lang="en-US" sz="800" dirty="0" smtClean="0"/>
          </a:p>
          <a:p>
            <a:pPr>
              <a:lnSpc>
                <a:spcPct val="120000"/>
              </a:lnSpc>
              <a:defRPr sz="800">
                <a:solidFill>
                  <a:srgbClr val="112E51"/>
                </a:solidFill>
                <a:latin typeface="Merriweather"/>
                <a:ea typeface="Merriweather"/>
                <a:cs typeface="Merriweather"/>
                <a:sym typeface="Merriweather"/>
              </a:defRPr>
            </a:pPr>
            <a:r>
              <a:rPr sz="800" dirty="0" smtClean="0"/>
              <a:t>Most </a:t>
            </a:r>
            <a:r>
              <a:rPr sz="800" dirty="0"/>
              <a:t>of their care comes from the ER. It’s difficult for George to stay on top of things since his energy goes </a:t>
            </a:r>
            <a:r>
              <a:rPr sz="800" dirty="0" smtClean="0"/>
              <a:t>to </a:t>
            </a:r>
            <a:r>
              <a:rPr sz="800" dirty="0"/>
              <a:t>keeping himself and his son healthy. </a:t>
            </a:r>
          </a:p>
          <a:p>
            <a:pPr>
              <a:lnSpc>
                <a:spcPct val="120000"/>
              </a:lnSpc>
              <a:defRPr sz="800">
                <a:solidFill>
                  <a:srgbClr val="112E51"/>
                </a:solidFill>
                <a:latin typeface="Merriweather"/>
                <a:ea typeface="Merriweather"/>
                <a:cs typeface="Merriweather"/>
                <a:sym typeface="Merriweather"/>
              </a:defRPr>
            </a:pPr>
            <a:endParaRPr sz="800" dirty="0"/>
          </a:p>
          <a:p>
            <a:pPr>
              <a:lnSpc>
                <a:spcPct val="120000"/>
              </a:lnSpc>
              <a:defRPr sz="800">
                <a:solidFill>
                  <a:srgbClr val="112E51"/>
                </a:solidFill>
                <a:latin typeface="Merriweather"/>
                <a:ea typeface="Merriweather"/>
                <a:cs typeface="Merriweather"/>
                <a:sym typeface="Merriweather"/>
              </a:defRPr>
            </a:pPr>
            <a:r>
              <a:rPr sz="800" dirty="0"/>
              <a:t>George has dreams for his future, and is taking college prep courses. He visits a therapist and counselor at the center where he takes classes. </a:t>
            </a:r>
            <a:r>
              <a:rPr sz="800" b="1" dirty="0"/>
              <a:t>They point him towards assistance programs, but they can’t help him enroll. </a:t>
            </a:r>
            <a:r>
              <a:rPr sz="800" dirty="0"/>
              <a:t>He really has very little idea of what programs are available to him. </a:t>
            </a:r>
            <a:r>
              <a:rPr sz="800" b="1" dirty="0" smtClean="0"/>
              <a:t>Despite </a:t>
            </a:r>
            <a:r>
              <a:rPr sz="800" b="1" dirty="0"/>
              <a:t>the fact that William is tech-savvy, most correspondence with assistance programs comes through the mail, which adds to his burden.</a:t>
            </a:r>
          </a:p>
          <a:p>
            <a:pPr>
              <a:lnSpc>
                <a:spcPct val="120000"/>
              </a:lnSpc>
              <a:defRPr sz="800">
                <a:solidFill>
                  <a:srgbClr val="112E51"/>
                </a:solidFill>
                <a:latin typeface="Merriweather"/>
                <a:ea typeface="Merriweather"/>
                <a:cs typeface="Merriweather"/>
                <a:sym typeface="Merriweather"/>
              </a:defRPr>
            </a:pPr>
            <a:endParaRPr sz="800" b="1" dirty="0"/>
          </a:p>
          <a:p>
            <a:pPr>
              <a:lnSpc>
                <a:spcPct val="120000"/>
              </a:lnSpc>
              <a:defRPr sz="800">
                <a:solidFill>
                  <a:srgbClr val="112E51"/>
                </a:solidFill>
                <a:latin typeface="Merriweather"/>
                <a:ea typeface="Merriweather"/>
                <a:cs typeface="Merriweather"/>
                <a:sym typeface="Merriweather"/>
              </a:defRPr>
            </a:pPr>
            <a:endParaRPr sz="800" b="1" dirty="0"/>
          </a:p>
        </p:txBody>
      </p:sp>
      <p:sp>
        <p:nvSpPr>
          <p:cNvPr id="417" name="Shape 417"/>
          <p:cNvSpPr/>
          <p:nvPr/>
        </p:nvSpPr>
        <p:spPr>
          <a:xfrm>
            <a:off x="-1" y="3567349"/>
            <a:ext cx="2932502" cy="35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112E51"/>
                </a:solidFill>
                <a:latin typeface="Source Sans Pro"/>
                <a:ea typeface="Source Sans Pro"/>
                <a:cs typeface="Source Sans Pro"/>
                <a:sym typeface="Source Sans Pro"/>
              </a:defRPr>
            </a:pPr>
            <a:endParaRPr dirty="0"/>
          </a:p>
        </p:txBody>
      </p:sp>
      <p:sp>
        <p:nvSpPr>
          <p:cNvPr id="419" name="Shape 419"/>
          <p:cNvSpPr/>
          <p:nvPr/>
        </p:nvSpPr>
        <p:spPr>
          <a:xfrm>
            <a:off x="130475" y="427710"/>
            <a:ext cx="2832300" cy="855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3000" b="1">
                <a:solidFill>
                  <a:srgbClr val="E31C3D"/>
                </a:solidFill>
                <a:latin typeface="Source Sans Pro"/>
                <a:ea typeface="Source Sans Pro"/>
                <a:cs typeface="Source Sans Pro"/>
                <a:sym typeface="Source Sans Pro"/>
              </a:defRPr>
            </a:pPr>
            <a:r>
              <a:rPr dirty="0"/>
              <a:t>GEORGE</a:t>
            </a:r>
            <a:br>
              <a:rPr dirty="0"/>
            </a:br>
            <a:r>
              <a:rPr sz="1400" dirty="0">
                <a:solidFill>
                  <a:srgbClr val="333F54"/>
                </a:solidFill>
              </a:rPr>
              <a:t>New York, NY</a:t>
            </a:r>
          </a:p>
        </p:txBody>
      </p:sp>
      <p:pic>
        <p:nvPicPr>
          <p:cNvPr id="2" name="Picture 1"/>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5000"/>
                    </a14:imgEffect>
                    <a14:imgEffect>
                      <a14:brightnessContrast bright="17000" contrast="33000"/>
                    </a14:imgEffect>
                  </a14:imgLayer>
                </a14:imgProps>
              </a:ext>
            </a:extLst>
          </a:blip>
          <a:srcRect l="27671" t="21017" r="44145" b="27034"/>
          <a:stretch/>
        </p:blipFill>
        <p:spPr>
          <a:xfrm rot="16200000" flipH="1">
            <a:off x="564877" y="2521136"/>
            <a:ext cx="1873800" cy="2590200"/>
          </a:xfrm>
          <a:prstGeom prst="rect">
            <a:avLst/>
          </a:prstGeom>
        </p:spPr>
      </p:pic>
      <p:sp>
        <p:nvSpPr>
          <p:cNvPr id="13" name="Shape 412"/>
          <p:cNvSpPr/>
          <p:nvPr/>
        </p:nvSpPr>
        <p:spPr>
          <a:xfrm>
            <a:off x="1386417" y="2566256"/>
            <a:ext cx="7479185" cy="0"/>
          </a:xfrm>
          <a:prstGeom prst="line">
            <a:avLst/>
          </a:prstGeom>
          <a:ln>
            <a:solidFill>
              <a:srgbClr val="72849E"/>
            </a:solidFill>
          </a:ln>
        </p:spPr>
        <p:txBody>
          <a:bodyPr lIns="45719" rIns="45719"/>
          <a:lstStyle/>
          <a:p>
            <a:endParaRPr/>
          </a:p>
        </p:txBody>
      </p:sp>
      <p:sp>
        <p:nvSpPr>
          <p:cNvPr id="4" name="TextBox 3"/>
          <p:cNvSpPr txBox="1"/>
          <p:nvPr/>
        </p:nvSpPr>
        <p:spPr>
          <a:xfrm>
            <a:off x="206677" y="2453207"/>
            <a:ext cx="259020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333F54"/>
                </a:solidFill>
                <a:effectLst/>
                <a:uFillTx/>
                <a:latin typeface="Source sans pro"/>
                <a:ea typeface="+mj-ea"/>
                <a:cs typeface="Source sans pro"/>
                <a:sym typeface="Arial"/>
              </a:rPr>
              <a:t>GEORGE’S STORY</a:t>
            </a:r>
            <a:endParaRPr kumimoji="0" lang="en-US" sz="1000" b="1" i="0" u="none" strike="noStrike" cap="none" spc="0" normalizeH="0" baseline="0" dirty="0">
              <a:ln>
                <a:noFill/>
              </a:ln>
              <a:solidFill>
                <a:srgbClr val="333F54"/>
              </a:solidFill>
              <a:effectLst/>
              <a:uFillTx/>
              <a:latin typeface="Source sans pro"/>
              <a:ea typeface="+mj-ea"/>
              <a:cs typeface="Source sans pro"/>
              <a:sym typeface="Arial"/>
            </a:endParaRPr>
          </a:p>
        </p:txBody>
      </p:sp>
      <p:sp>
        <p:nvSpPr>
          <p:cNvPr id="14" name="TextBox 13"/>
          <p:cNvSpPr txBox="1"/>
          <p:nvPr/>
        </p:nvSpPr>
        <p:spPr>
          <a:xfrm>
            <a:off x="148952" y="1319056"/>
            <a:ext cx="259020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FF0000"/>
                </a:solidFill>
                <a:latin typeface="Merriweather"/>
                <a:cs typeface="Merriweather"/>
              </a:rPr>
              <a:t>“Sometimes, </a:t>
            </a:r>
            <a:br>
              <a:rPr lang="en-US" sz="1800" dirty="0" smtClean="0">
                <a:solidFill>
                  <a:srgbClr val="FF0000"/>
                </a:solidFill>
                <a:latin typeface="Merriweather"/>
                <a:cs typeface="Merriweather"/>
              </a:rPr>
            </a:br>
            <a:r>
              <a:rPr lang="en-US" sz="1800" dirty="0" smtClean="0">
                <a:solidFill>
                  <a:srgbClr val="FF0000"/>
                </a:solidFill>
                <a:latin typeface="Merriweather"/>
                <a:cs typeface="Merriweather"/>
              </a:rPr>
              <a:t>  I don’t know how </a:t>
            </a:r>
            <a:br>
              <a:rPr lang="en-US" sz="1800" dirty="0" smtClean="0">
                <a:solidFill>
                  <a:srgbClr val="FF0000"/>
                </a:solidFill>
                <a:latin typeface="Merriweather"/>
                <a:cs typeface="Merriweather"/>
              </a:rPr>
            </a:br>
            <a:r>
              <a:rPr lang="en-US" sz="1800" dirty="0" smtClean="0">
                <a:solidFill>
                  <a:srgbClr val="FF0000"/>
                </a:solidFill>
                <a:latin typeface="Merriweather"/>
                <a:cs typeface="Merriweather"/>
              </a:rPr>
              <a:t>  to ask for help.”</a:t>
            </a:r>
            <a:endParaRPr kumimoji="0" lang="en-US" sz="1800" u="none" strike="noStrike" cap="none" spc="0" normalizeH="0" baseline="0" dirty="0">
              <a:ln>
                <a:noFill/>
              </a:ln>
              <a:solidFill>
                <a:srgbClr val="FF0000"/>
              </a:solidFill>
              <a:effectLst/>
              <a:uFillTx/>
              <a:latin typeface="Merriweather"/>
              <a:cs typeface="Merriweather"/>
              <a:sym typeface="Arial"/>
            </a:endParaRPr>
          </a:p>
        </p:txBody>
      </p:sp>
    </p:spTree>
    <p:extLst>
      <p:ext uri="{BB962C8B-B14F-4D97-AF65-F5344CB8AC3E}">
        <p14:creationId xmlns:p14="http://schemas.microsoft.com/office/powerpoint/2010/main" val="22428501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94"/>
          <p:cNvSpPr/>
          <p:nvPr/>
        </p:nvSpPr>
        <p:spPr>
          <a:xfrm>
            <a:off x="2932501" y="490545"/>
            <a:ext cx="5933101" cy="216943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numCol="3" spcCol="182880">
            <a:noAutofit/>
          </a:bodyPr>
          <a:lstStyle/>
          <a:p>
            <a:pPr lvl="3">
              <a:defRPr b="1">
                <a:solidFill>
                  <a:srgbClr val="0071BC"/>
                </a:solidFill>
                <a:latin typeface="Source Sans Pro"/>
                <a:ea typeface="Source Sans Pro"/>
                <a:cs typeface="Source Sans Pro"/>
                <a:sym typeface="Source Sans Pro"/>
              </a:defRPr>
            </a:pPr>
            <a:r>
              <a:rPr lang="en-US" sz="1000" dirty="0" smtClean="0">
                <a:solidFill>
                  <a:srgbClr val="333F54"/>
                </a:solidFill>
              </a:rPr>
              <a:t>PROFILE</a:t>
            </a:r>
            <a:endParaRPr lang="en-US" sz="1200" dirty="0"/>
          </a:p>
          <a:p>
            <a:pPr marL="171450" lvl="3"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a:solidFill>
                  <a:srgbClr val="0D71BC"/>
                </a:solidFill>
              </a:rPr>
              <a:t>29-years old expecting mother</a:t>
            </a:r>
          </a:p>
          <a:p>
            <a:pPr marL="171450" lvl="3"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a:solidFill>
                  <a:srgbClr val="0D71BC"/>
                </a:solidFill>
              </a:rPr>
              <a:t>Pursuing a Master’s </a:t>
            </a:r>
            <a:r>
              <a:rPr lang="en-US" sz="1000" dirty="0" smtClean="0">
                <a:solidFill>
                  <a:srgbClr val="0D71BC"/>
                </a:solidFill>
              </a:rPr>
              <a:t/>
            </a:r>
            <a:br>
              <a:rPr lang="en-US" sz="1000" dirty="0" smtClean="0">
                <a:solidFill>
                  <a:srgbClr val="0D71BC"/>
                </a:solidFill>
              </a:rPr>
            </a:br>
            <a:r>
              <a:rPr lang="en-US" sz="1000" dirty="0" smtClean="0">
                <a:solidFill>
                  <a:srgbClr val="0D71BC"/>
                </a:solidFill>
              </a:rPr>
              <a:t>in social </a:t>
            </a:r>
            <a:r>
              <a:rPr lang="en-US" sz="1000" dirty="0">
                <a:solidFill>
                  <a:srgbClr val="0D71BC"/>
                </a:solidFill>
              </a:rPr>
              <a:t>work</a:t>
            </a:r>
          </a:p>
          <a:p>
            <a:pPr marL="171450" lvl="3" indent="-171450">
              <a:spcAft>
                <a:spcPts val="400"/>
              </a:spcAft>
              <a:buFont typeface="Arial"/>
              <a:buChar char="•"/>
              <a:defRPr b="1">
                <a:solidFill>
                  <a:srgbClr val="0071BC"/>
                </a:solidFill>
                <a:latin typeface="Source Sans Pro"/>
                <a:ea typeface="Source Sans Pro"/>
                <a:cs typeface="Source Sans Pro"/>
                <a:sym typeface="Source Sans Pro"/>
              </a:defRPr>
            </a:pPr>
            <a:r>
              <a:rPr lang="en-US" sz="1000" dirty="0">
                <a:solidFill>
                  <a:srgbClr val="0D71BC"/>
                </a:solidFill>
              </a:rPr>
              <a:t>Very comfortable with </a:t>
            </a:r>
            <a:r>
              <a:rPr lang="en-US" sz="1000" dirty="0" smtClean="0">
                <a:solidFill>
                  <a:srgbClr val="0D71BC"/>
                </a:solidFill>
              </a:rPr>
              <a:t>technology</a:t>
            </a:r>
            <a:endParaRPr lang="en-US" sz="1000" dirty="0">
              <a:solidFill>
                <a:srgbClr val="0D71BC"/>
              </a:solidFill>
            </a:endParaRPr>
          </a:p>
          <a:p>
            <a:pPr lvl="3">
              <a:defRPr b="1">
                <a:solidFill>
                  <a:srgbClr val="0071BC"/>
                </a:solidFill>
                <a:latin typeface="Source Sans Pro"/>
                <a:ea typeface="Source Sans Pro"/>
                <a:cs typeface="Source Sans Pro"/>
                <a:sym typeface="Source Sans Pro"/>
              </a:defRPr>
            </a:pPr>
            <a:endParaRPr lang="en-US" dirty="0" smtClean="0">
              <a:solidFill>
                <a:srgbClr val="0071BC"/>
              </a:solidFill>
            </a:endParaRPr>
          </a:p>
          <a:p>
            <a:pPr lvl="3">
              <a:defRPr b="1">
                <a:solidFill>
                  <a:srgbClr val="0071BC"/>
                </a:solidFill>
                <a:latin typeface="Source Sans Pro"/>
                <a:ea typeface="Source Sans Pro"/>
                <a:cs typeface="Source Sans Pro"/>
                <a:sym typeface="Source Sans Pro"/>
              </a:defRPr>
            </a:pPr>
            <a:endParaRPr lang="en-US" dirty="0">
              <a:solidFill>
                <a:srgbClr val="0071BC"/>
              </a:solidFill>
            </a:endParaRPr>
          </a:p>
          <a:p>
            <a:pPr lvl="3">
              <a:defRPr b="1">
                <a:solidFill>
                  <a:srgbClr val="0071BC"/>
                </a:solidFill>
                <a:latin typeface="Source Sans Pro"/>
                <a:ea typeface="Source Sans Pro"/>
                <a:cs typeface="Source Sans Pro"/>
                <a:sym typeface="Source Sans Pro"/>
              </a:defRPr>
            </a:pPr>
            <a:endParaRPr lang="en-US" dirty="0">
              <a:solidFill>
                <a:srgbClr val="0071BC"/>
              </a:solidFill>
            </a:endParaRPr>
          </a:p>
          <a:p>
            <a:pPr lvl="3">
              <a:defRPr b="1">
                <a:solidFill>
                  <a:srgbClr val="0071BC"/>
                </a:solidFill>
                <a:latin typeface="Source Sans Pro"/>
                <a:ea typeface="Source Sans Pro"/>
                <a:cs typeface="Source Sans Pro"/>
                <a:sym typeface="Source Sans Pro"/>
              </a:defRPr>
            </a:pPr>
            <a:endParaRPr lang="en-US" sz="1000" dirty="0">
              <a:solidFill>
                <a:srgbClr val="0071BC"/>
              </a:solidFill>
            </a:endParaRPr>
          </a:p>
          <a:p>
            <a:pPr lvl="3">
              <a:defRPr b="1">
                <a:solidFill>
                  <a:srgbClr val="0071BC"/>
                </a:solidFill>
                <a:latin typeface="Source Sans Pro"/>
                <a:ea typeface="Source Sans Pro"/>
                <a:cs typeface="Source Sans Pro"/>
                <a:sym typeface="Source Sans Pro"/>
              </a:defRPr>
            </a:pPr>
            <a:r>
              <a:rPr lang="en-US" sz="1000" dirty="0" smtClean="0">
                <a:solidFill>
                  <a:srgbClr val="333F54"/>
                </a:solidFill>
              </a:rPr>
              <a:t>NEEDS</a:t>
            </a:r>
            <a:endParaRPr lang="en-US" sz="1000" dirty="0">
              <a:solidFill>
                <a:srgbClr val="333F54"/>
              </a:solidFill>
            </a:endParaRPr>
          </a:p>
          <a:p>
            <a:pPr lvl="3">
              <a:defRPr sz="1000">
                <a:solidFill>
                  <a:srgbClr val="112E51"/>
                </a:solidFill>
                <a:latin typeface="Source Sans Pro"/>
                <a:ea typeface="Source Sans Pro"/>
                <a:cs typeface="Source Sans Pro"/>
                <a:sym typeface="Source Sans Pro"/>
              </a:defRPr>
            </a:pPr>
            <a:r>
              <a:rPr lang="en-US" dirty="0">
                <a:solidFill>
                  <a:srgbClr val="0D71BC"/>
                </a:solidFill>
              </a:rPr>
              <a:t>Awareness of the various channels through which she can apply for benefits.</a:t>
            </a:r>
          </a:p>
          <a:p>
            <a:pPr lvl="3">
              <a:defRPr sz="600">
                <a:solidFill>
                  <a:srgbClr val="112E51"/>
                </a:solidFill>
                <a:latin typeface="Source Sans Pro"/>
                <a:ea typeface="Source Sans Pro"/>
                <a:cs typeface="Source Sans Pro"/>
                <a:sym typeface="Source Sans Pro"/>
              </a:defRPr>
            </a:pPr>
            <a:endParaRPr lang="en-US" dirty="0">
              <a:solidFill>
                <a:srgbClr val="0D71BC"/>
              </a:solidFill>
            </a:endParaRPr>
          </a:p>
          <a:p>
            <a:pPr lvl="3">
              <a:defRPr sz="1000">
                <a:solidFill>
                  <a:srgbClr val="112E51"/>
                </a:solidFill>
                <a:latin typeface="Source Sans Pro"/>
                <a:ea typeface="Source Sans Pro"/>
                <a:cs typeface="Source Sans Pro"/>
                <a:sym typeface="Source Sans Pro"/>
              </a:defRPr>
            </a:pPr>
            <a:r>
              <a:rPr lang="en-US" dirty="0">
                <a:solidFill>
                  <a:srgbClr val="0D71BC"/>
                </a:solidFill>
              </a:rPr>
              <a:t>Assistance traveling back and forth from medical appointments and agencies.</a:t>
            </a:r>
          </a:p>
          <a:p>
            <a:pPr lvl="3">
              <a:defRPr sz="600">
                <a:solidFill>
                  <a:srgbClr val="112E51"/>
                </a:solidFill>
                <a:latin typeface="Source Sans Pro"/>
                <a:ea typeface="Source Sans Pro"/>
                <a:cs typeface="Source Sans Pro"/>
                <a:sym typeface="Source Sans Pro"/>
              </a:defRPr>
            </a:pPr>
            <a:endParaRPr lang="en-US" dirty="0">
              <a:solidFill>
                <a:srgbClr val="0D71BC"/>
              </a:solidFill>
            </a:endParaRPr>
          </a:p>
          <a:p>
            <a:pPr lvl="3">
              <a:defRPr sz="1000">
                <a:solidFill>
                  <a:srgbClr val="112E51"/>
                </a:solidFill>
                <a:latin typeface="Source Sans Pro"/>
                <a:ea typeface="Source Sans Pro"/>
                <a:cs typeface="Source Sans Pro"/>
                <a:sym typeface="Source Sans Pro"/>
              </a:defRPr>
            </a:pPr>
            <a:r>
              <a:rPr lang="en-US" dirty="0">
                <a:solidFill>
                  <a:srgbClr val="0D71BC"/>
                </a:solidFill>
              </a:rPr>
              <a:t>Information about how to transfer her benefits when she moves home to PA.</a:t>
            </a:r>
          </a:p>
          <a:p>
            <a:pPr lvl="3">
              <a:defRPr b="1">
                <a:solidFill>
                  <a:srgbClr val="0071BC"/>
                </a:solidFill>
                <a:latin typeface="Source Sans Pro"/>
                <a:ea typeface="Source Sans Pro"/>
                <a:cs typeface="Source Sans Pro"/>
                <a:sym typeface="Source Sans Pro"/>
              </a:defRPr>
            </a:pPr>
            <a:endParaRPr lang="en-US" dirty="0"/>
          </a:p>
          <a:p>
            <a:pPr lvl="3">
              <a:defRPr b="1">
                <a:solidFill>
                  <a:srgbClr val="0071BC"/>
                </a:solidFill>
                <a:latin typeface="Source Sans Pro"/>
                <a:ea typeface="Source Sans Pro"/>
                <a:cs typeface="Source Sans Pro"/>
                <a:sym typeface="Source Sans Pro"/>
              </a:defRPr>
            </a:pPr>
            <a:r>
              <a:rPr lang="en-US" sz="1000" dirty="0">
                <a:solidFill>
                  <a:srgbClr val="333F54"/>
                </a:solidFill>
              </a:rPr>
              <a:t>ATTITUDES</a:t>
            </a:r>
          </a:p>
          <a:p>
            <a:pPr lvl="3">
              <a:defRPr sz="1000">
                <a:solidFill>
                  <a:srgbClr val="112E51"/>
                </a:solidFill>
                <a:latin typeface="Source Sans Pro"/>
                <a:ea typeface="Source Sans Pro"/>
                <a:cs typeface="Source Sans Pro"/>
                <a:sym typeface="Source Sans Pro"/>
              </a:defRPr>
            </a:pPr>
            <a:r>
              <a:rPr lang="en-US" dirty="0">
                <a:solidFill>
                  <a:srgbClr val="0D71BC"/>
                </a:solidFill>
              </a:rPr>
              <a:t>Appreciates the hard work that goes into supporting people through tough times.</a:t>
            </a:r>
          </a:p>
          <a:p>
            <a:pPr lvl="3">
              <a:defRPr sz="1000">
                <a:solidFill>
                  <a:srgbClr val="112E51"/>
                </a:solidFill>
                <a:latin typeface="Source Sans Pro"/>
                <a:ea typeface="Source Sans Pro"/>
                <a:cs typeface="Source Sans Pro"/>
                <a:sym typeface="Source Sans Pro"/>
              </a:defRPr>
            </a:pPr>
            <a:endParaRPr lang="en-US" dirty="0" smtClean="0">
              <a:solidFill>
                <a:srgbClr val="0D71BC"/>
              </a:solidFill>
            </a:endParaRPr>
          </a:p>
          <a:p>
            <a:pPr lvl="5">
              <a:defRPr sz="1000">
                <a:solidFill>
                  <a:srgbClr val="112E51"/>
                </a:solidFill>
                <a:latin typeface="Source Sans Pro"/>
                <a:ea typeface="Source Sans Pro"/>
                <a:cs typeface="Source Sans Pro"/>
                <a:sym typeface="Source Sans Pro"/>
              </a:defRPr>
            </a:pPr>
            <a:r>
              <a:rPr lang="en-US" dirty="0" smtClean="0">
                <a:solidFill>
                  <a:srgbClr val="0D71BC"/>
                </a:solidFill>
              </a:rPr>
              <a:t>Values </a:t>
            </a:r>
            <a:r>
              <a:rPr lang="en-US" dirty="0">
                <a:solidFill>
                  <a:srgbClr val="0D71BC"/>
                </a:solidFill>
              </a:rPr>
              <a:t>community and relies heavily on personal networks </a:t>
            </a:r>
            <a:r>
              <a:rPr lang="en-US" dirty="0" smtClean="0">
                <a:solidFill>
                  <a:srgbClr val="0D71BC"/>
                </a:solidFill>
              </a:rPr>
              <a:t/>
            </a:r>
            <a:br>
              <a:rPr lang="en-US" dirty="0" smtClean="0">
                <a:solidFill>
                  <a:srgbClr val="0D71BC"/>
                </a:solidFill>
              </a:rPr>
            </a:br>
            <a:r>
              <a:rPr lang="en-US" dirty="0" smtClean="0">
                <a:solidFill>
                  <a:srgbClr val="0D71BC"/>
                </a:solidFill>
              </a:rPr>
              <a:t>for </a:t>
            </a:r>
            <a:r>
              <a:rPr lang="en-US" dirty="0">
                <a:solidFill>
                  <a:srgbClr val="0D71BC"/>
                </a:solidFill>
              </a:rPr>
              <a:t>support.</a:t>
            </a:r>
          </a:p>
          <a:p>
            <a:pPr lvl="3">
              <a:defRPr sz="600">
                <a:solidFill>
                  <a:srgbClr val="112E51"/>
                </a:solidFill>
                <a:latin typeface="Source Sans Pro"/>
                <a:ea typeface="Source Sans Pro"/>
                <a:cs typeface="Source Sans Pro"/>
                <a:sym typeface="Source Sans Pro"/>
              </a:defRPr>
            </a:pPr>
            <a:endParaRPr lang="en-US" dirty="0">
              <a:solidFill>
                <a:srgbClr val="0D71BC"/>
              </a:solidFill>
            </a:endParaRPr>
          </a:p>
          <a:p>
            <a:pPr lvl="3">
              <a:defRPr sz="1000">
                <a:solidFill>
                  <a:srgbClr val="112E51"/>
                </a:solidFill>
                <a:latin typeface="Source Sans Pro"/>
                <a:ea typeface="Source Sans Pro"/>
                <a:cs typeface="Source Sans Pro"/>
                <a:sym typeface="Source Sans Pro"/>
              </a:defRPr>
            </a:pPr>
            <a:r>
              <a:rPr lang="en-US" dirty="0">
                <a:solidFill>
                  <a:srgbClr val="0D71BC"/>
                </a:solidFill>
              </a:rPr>
              <a:t>As a digital native, wishes government programs were </a:t>
            </a:r>
            <a:r>
              <a:rPr lang="en-US" dirty="0" smtClean="0">
                <a:solidFill>
                  <a:srgbClr val="0D71BC"/>
                </a:solidFill>
              </a:rPr>
              <a:t/>
            </a:r>
            <a:br>
              <a:rPr lang="en-US" dirty="0" smtClean="0">
                <a:solidFill>
                  <a:srgbClr val="0D71BC"/>
                </a:solidFill>
              </a:rPr>
            </a:br>
            <a:r>
              <a:rPr lang="en-US" dirty="0" smtClean="0">
                <a:solidFill>
                  <a:srgbClr val="0D71BC"/>
                </a:solidFill>
              </a:rPr>
              <a:t>more </a:t>
            </a:r>
            <a:r>
              <a:rPr lang="en-US" dirty="0">
                <a:solidFill>
                  <a:srgbClr val="0D71BC"/>
                </a:solidFill>
              </a:rPr>
              <a:t>“with the times.”</a:t>
            </a:r>
          </a:p>
          <a:p>
            <a:pPr lvl="3">
              <a:defRPr sz="1000">
                <a:solidFill>
                  <a:srgbClr val="112E51"/>
                </a:solidFill>
                <a:latin typeface="Source Sans Pro"/>
                <a:ea typeface="Source Sans Pro"/>
                <a:cs typeface="Source Sans Pro"/>
                <a:sym typeface="Source Sans Pro"/>
              </a:defRPr>
            </a:pPr>
            <a:endParaRPr lang="en-US" dirty="0"/>
          </a:p>
          <a:p>
            <a:pPr lvl="3">
              <a:defRPr sz="1000">
                <a:solidFill>
                  <a:srgbClr val="112E51"/>
                </a:solidFill>
                <a:latin typeface="Source Sans Pro"/>
                <a:ea typeface="Source Sans Pro"/>
                <a:cs typeface="Source Sans Pro"/>
                <a:sym typeface="Source Sans Pro"/>
              </a:defRPr>
            </a:pPr>
            <a:endParaRPr lang="en-US" dirty="0"/>
          </a:p>
          <a:p>
            <a:pPr lvl="3">
              <a:defRPr sz="1000">
                <a:solidFill>
                  <a:srgbClr val="112E51"/>
                </a:solidFill>
                <a:latin typeface="Source Sans Pro"/>
                <a:ea typeface="Source Sans Pro"/>
                <a:cs typeface="Source Sans Pro"/>
                <a:sym typeface="Source Sans Pro"/>
              </a:defRPr>
            </a:pPr>
            <a:endParaRPr lang="en-US" dirty="0"/>
          </a:p>
          <a:p>
            <a:pPr lvl="3">
              <a:defRPr sz="1000" b="1">
                <a:solidFill>
                  <a:srgbClr val="112E51"/>
                </a:solidFill>
                <a:latin typeface="Source Sans Pro"/>
                <a:ea typeface="Source Sans Pro"/>
                <a:cs typeface="Source Sans Pro"/>
                <a:sym typeface="Source Sans Pro"/>
              </a:defRPr>
            </a:pPr>
            <a:endParaRPr lang="en-US" dirty="0"/>
          </a:p>
          <a:p>
            <a:pPr lvl="3">
              <a:defRPr sz="1000" b="1">
                <a:solidFill>
                  <a:srgbClr val="112E51"/>
                </a:solidFill>
                <a:latin typeface="Source Sans Pro"/>
                <a:ea typeface="Source Sans Pro"/>
                <a:cs typeface="Source Sans Pro"/>
                <a:sym typeface="Source Sans Pro"/>
              </a:defRPr>
            </a:pPr>
            <a:endParaRPr lang="en-US" dirty="0"/>
          </a:p>
          <a:p>
            <a:pPr lvl="3">
              <a:defRPr sz="1000">
                <a:solidFill>
                  <a:srgbClr val="112E51"/>
                </a:solidFill>
                <a:latin typeface="Source Sans Pro"/>
                <a:ea typeface="Source Sans Pro"/>
                <a:cs typeface="Source Sans Pro"/>
                <a:sym typeface="Source Sans Pro"/>
              </a:defRPr>
            </a:pPr>
            <a:endParaRPr lang="en-US" dirty="0" smtClean="0">
              <a:solidFill>
                <a:srgbClr val="0D71BC"/>
              </a:solidFill>
            </a:endParaRPr>
          </a:p>
          <a:p>
            <a:pPr lvl="3">
              <a:defRPr sz="1000">
                <a:solidFill>
                  <a:srgbClr val="112E51"/>
                </a:solidFill>
                <a:latin typeface="Source Sans Pro"/>
                <a:ea typeface="Source Sans Pro"/>
                <a:cs typeface="Source Sans Pro"/>
                <a:sym typeface="Source Sans Pro"/>
              </a:defRPr>
            </a:pPr>
            <a:endParaRPr lang="en-US" dirty="0" smtClean="0">
              <a:solidFill>
                <a:srgbClr val="0D71BC"/>
              </a:solidFill>
            </a:endParaRPr>
          </a:p>
          <a:p>
            <a:pPr lvl="3">
              <a:defRPr sz="1000" b="1">
                <a:solidFill>
                  <a:srgbClr val="112E51"/>
                </a:solidFill>
                <a:latin typeface="Source Sans Pro"/>
                <a:ea typeface="Source Sans Pro"/>
                <a:cs typeface="Source Sans Pro"/>
                <a:sym typeface="Source Sans Pro"/>
              </a:defRPr>
            </a:pPr>
            <a:endParaRPr dirty="0" smtClean="0">
              <a:solidFill>
                <a:srgbClr val="0D71BC"/>
              </a:solidFill>
            </a:endParaRPr>
          </a:p>
          <a:p>
            <a:pPr lvl="3">
              <a:defRPr sz="1000" b="1">
                <a:solidFill>
                  <a:srgbClr val="112E51"/>
                </a:solidFill>
                <a:latin typeface="Source Sans Pro"/>
                <a:ea typeface="Source Sans Pro"/>
                <a:cs typeface="Source Sans Pro"/>
                <a:sym typeface="Source Sans Pro"/>
              </a:defRPr>
            </a:pPr>
            <a:endParaRPr dirty="0">
              <a:solidFill>
                <a:srgbClr val="0D71BC"/>
              </a:solidFill>
            </a:endParaRPr>
          </a:p>
        </p:txBody>
      </p:sp>
      <p:sp>
        <p:nvSpPr>
          <p:cNvPr id="411" name="Shape 411"/>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a:solidFill>
                  <a:schemeClr val="bg1">
                    <a:lumMod val="65000"/>
                  </a:schemeClr>
                </a:solidFill>
              </a:rPr>
              <a:t>THE ENROLLMENT EXPERIENCE // </a:t>
            </a:r>
            <a:r>
              <a:rPr b="0">
                <a:solidFill>
                  <a:schemeClr val="bg1">
                    <a:lumMod val="65000"/>
                  </a:schemeClr>
                </a:solidFill>
              </a:rPr>
              <a:t>APPLICANT STORIES</a:t>
            </a:r>
          </a:p>
        </p:txBody>
      </p:sp>
      <p:sp>
        <p:nvSpPr>
          <p:cNvPr id="413" name="Shape 413"/>
          <p:cNvSpPr/>
          <p:nvPr/>
        </p:nvSpPr>
        <p:spPr>
          <a:xfrm>
            <a:off x="2932501" y="2749224"/>
            <a:ext cx="5933101" cy="227304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numCol="2" spcCol="182880">
            <a:noAutofit/>
          </a:bodyPr>
          <a:lstStyle/>
          <a:p>
            <a:pPr>
              <a:lnSpc>
                <a:spcPct val="115000"/>
              </a:lnSpc>
              <a:defRPr sz="800">
                <a:solidFill>
                  <a:srgbClr val="112E51"/>
                </a:solidFill>
                <a:latin typeface="Merriweather"/>
                <a:ea typeface="Merriweather"/>
                <a:cs typeface="Merriweather"/>
                <a:sym typeface="Merriweather"/>
              </a:defRPr>
            </a:pPr>
            <a:r>
              <a:rPr lang="en-US" dirty="0" smtClean="0"/>
              <a:t>Sarah </a:t>
            </a:r>
            <a:r>
              <a:rPr lang="en-US" dirty="0"/>
              <a:t>came to New York City to continue her career in social work. Right before she was set to start her graduate studies in social work, however, Sarah found out she was unexpectedly pregnant. Sarah didn't know how she would afford school while raising a baby on her own. Feeling desperate, daunted, and overwhelmed, she reached out in many directions, including sending a letter to President Obama, which is how we connected with </a:t>
            </a:r>
            <a:r>
              <a:rPr lang="en-US" dirty="0" smtClean="0"/>
              <a:t>her.</a:t>
            </a:r>
            <a:endParaRPr lang="en-US" dirty="0"/>
          </a:p>
          <a:p>
            <a:pPr>
              <a:lnSpc>
                <a:spcPct val="115000"/>
              </a:lnSpc>
              <a:defRPr sz="800">
                <a:solidFill>
                  <a:srgbClr val="112E51"/>
                </a:solidFill>
                <a:latin typeface="Merriweather"/>
                <a:ea typeface="Merriweather"/>
                <a:cs typeface="Merriweather"/>
                <a:sym typeface="Merriweather"/>
              </a:defRPr>
            </a:pPr>
            <a:endParaRPr lang="en-US" dirty="0"/>
          </a:p>
          <a:p>
            <a:pPr>
              <a:lnSpc>
                <a:spcPct val="115000"/>
              </a:lnSpc>
              <a:defRPr sz="800">
                <a:solidFill>
                  <a:srgbClr val="112E51"/>
                </a:solidFill>
                <a:latin typeface="Merriweather"/>
                <a:ea typeface="Merriweather"/>
                <a:cs typeface="Merriweather"/>
                <a:sym typeface="Merriweather"/>
              </a:defRPr>
            </a:pPr>
            <a:r>
              <a:rPr lang="en-US" dirty="0"/>
              <a:t>During this time, Sarah found support in her local Mormon community. </a:t>
            </a:r>
            <a:r>
              <a:rPr lang="en-US" b="1" dirty="0"/>
              <a:t>As a social worker, she had a sense of what was available to her, so she knew she needed to enroll in WIC and Medicaid, though she wasn’t totally sure where to start.</a:t>
            </a:r>
            <a:r>
              <a:rPr lang="en-US" dirty="0"/>
              <a:t> </a:t>
            </a:r>
            <a:endParaRPr lang="en-US" dirty="0" smtClean="0"/>
          </a:p>
          <a:p>
            <a:pPr>
              <a:lnSpc>
                <a:spcPct val="115000"/>
              </a:lnSpc>
              <a:defRPr sz="800">
                <a:solidFill>
                  <a:srgbClr val="112E51"/>
                </a:solidFill>
                <a:latin typeface="Merriweather"/>
                <a:ea typeface="Merriweather"/>
                <a:cs typeface="Merriweather"/>
                <a:sym typeface="Merriweather"/>
              </a:defRPr>
            </a:pPr>
            <a:r>
              <a:rPr lang="en-US" dirty="0" smtClean="0"/>
              <a:t>A </a:t>
            </a:r>
            <a:r>
              <a:rPr lang="en-US" dirty="0"/>
              <a:t>friend recommended she go to Planned Parenthood for Medicaid, which she described as an incredibly helpful, simple process. </a:t>
            </a:r>
            <a:r>
              <a:rPr lang="en-US" b="1" dirty="0"/>
              <a:t>“I walked in and walked out with Medicaid that day.” </a:t>
            </a:r>
          </a:p>
          <a:p>
            <a:pPr>
              <a:lnSpc>
                <a:spcPct val="115000"/>
              </a:lnSpc>
              <a:defRPr sz="800">
                <a:solidFill>
                  <a:srgbClr val="112E51"/>
                </a:solidFill>
                <a:latin typeface="Merriweather"/>
                <a:ea typeface="Merriweather"/>
                <a:cs typeface="Merriweather"/>
                <a:sym typeface="Merriweather"/>
              </a:defRPr>
            </a:pPr>
            <a:endParaRPr lang="en-US" b="1" dirty="0"/>
          </a:p>
          <a:p>
            <a:pPr>
              <a:lnSpc>
                <a:spcPct val="115000"/>
              </a:lnSpc>
              <a:defRPr sz="800">
                <a:solidFill>
                  <a:srgbClr val="112E51"/>
                </a:solidFill>
                <a:latin typeface="Merriweather"/>
                <a:ea typeface="Merriweather"/>
                <a:cs typeface="Merriweather"/>
                <a:sym typeface="Merriweather"/>
              </a:defRPr>
            </a:pPr>
            <a:r>
              <a:rPr lang="en-US" dirty="0"/>
              <a:t>WIC was much harder to figure out on her own. As a single, pregnant woman with limited income, </a:t>
            </a:r>
            <a:r>
              <a:rPr lang="en-US" b="1" dirty="0"/>
              <a:t>she struggled to trek to different offices for regular WIC appointments and has experienced humiliation in using her WIC benefits in grocery stores.</a:t>
            </a:r>
            <a:r>
              <a:rPr lang="en-US" dirty="0"/>
              <a:t> Sarah is aware of her own privileges and awareness, and her background in social work gives her empathy and compassion for others in her shoes.</a:t>
            </a:r>
          </a:p>
        </p:txBody>
      </p:sp>
      <p:sp>
        <p:nvSpPr>
          <p:cNvPr id="417" name="Shape 417"/>
          <p:cNvSpPr/>
          <p:nvPr/>
        </p:nvSpPr>
        <p:spPr>
          <a:xfrm>
            <a:off x="-1" y="3567349"/>
            <a:ext cx="2932502" cy="35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112E51"/>
                </a:solidFill>
                <a:latin typeface="Source Sans Pro"/>
                <a:ea typeface="Source Sans Pro"/>
                <a:cs typeface="Source Sans Pro"/>
                <a:sym typeface="Source Sans Pro"/>
              </a:defRPr>
            </a:pPr>
            <a:endParaRPr dirty="0"/>
          </a:p>
        </p:txBody>
      </p:sp>
      <p:sp>
        <p:nvSpPr>
          <p:cNvPr id="419" name="Shape 419"/>
          <p:cNvSpPr/>
          <p:nvPr/>
        </p:nvSpPr>
        <p:spPr>
          <a:xfrm>
            <a:off x="130475" y="427710"/>
            <a:ext cx="2832300" cy="855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3000" b="1">
                <a:solidFill>
                  <a:srgbClr val="E31C3D"/>
                </a:solidFill>
                <a:latin typeface="Source Sans Pro"/>
                <a:ea typeface="Source Sans Pro"/>
                <a:cs typeface="Source Sans Pro"/>
                <a:sym typeface="Source Sans Pro"/>
              </a:defRPr>
            </a:pPr>
            <a:r>
              <a:rPr lang="en-US" dirty="0" smtClean="0"/>
              <a:t>SARAH</a:t>
            </a:r>
            <a:r>
              <a:rPr dirty="0"/>
              <a:t/>
            </a:r>
            <a:br>
              <a:rPr dirty="0"/>
            </a:br>
            <a:r>
              <a:rPr sz="1400" dirty="0">
                <a:solidFill>
                  <a:srgbClr val="333F54"/>
                </a:solidFill>
              </a:rPr>
              <a:t>New York, NY</a:t>
            </a:r>
          </a:p>
        </p:txBody>
      </p:sp>
      <p:sp>
        <p:nvSpPr>
          <p:cNvPr id="4" name="TextBox 3"/>
          <p:cNvSpPr txBox="1"/>
          <p:nvPr/>
        </p:nvSpPr>
        <p:spPr>
          <a:xfrm>
            <a:off x="206677" y="2459941"/>
            <a:ext cx="259020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333F54"/>
                </a:solidFill>
                <a:effectLst/>
                <a:uFillTx/>
                <a:latin typeface="Source sans pro"/>
                <a:ea typeface="+mj-ea"/>
                <a:cs typeface="Source sans pro"/>
                <a:sym typeface="Arial"/>
              </a:rPr>
              <a:t>SARAH’S STORY</a:t>
            </a:r>
            <a:endParaRPr kumimoji="0" lang="en-US" sz="1000" b="1" i="0" u="none" strike="noStrike" cap="none" spc="0" normalizeH="0" baseline="0" dirty="0">
              <a:ln>
                <a:noFill/>
              </a:ln>
              <a:solidFill>
                <a:srgbClr val="333F54"/>
              </a:solidFill>
              <a:effectLst/>
              <a:uFillTx/>
              <a:latin typeface="Source sans pro"/>
              <a:ea typeface="+mj-ea"/>
              <a:cs typeface="Source sans pro"/>
              <a:sym typeface="Arial"/>
            </a:endParaRPr>
          </a:p>
        </p:txBody>
      </p:sp>
      <p:sp>
        <p:nvSpPr>
          <p:cNvPr id="14" name="TextBox 13"/>
          <p:cNvSpPr txBox="1"/>
          <p:nvPr/>
        </p:nvSpPr>
        <p:spPr>
          <a:xfrm>
            <a:off x="148952" y="1319056"/>
            <a:ext cx="259020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rgbClr val="FF0000"/>
                </a:solidFill>
                <a:latin typeface="Merriweather"/>
                <a:cs typeface="Merriweather"/>
              </a:rPr>
              <a:t>“The day I got </a:t>
            </a:r>
            <a:br>
              <a:rPr lang="en-US" sz="1800" dirty="0" smtClean="0">
                <a:solidFill>
                  <a:srgbClr val="FF0000"/>
                </a:solidFill>
                <a:latin typeface="Merriweather"/>
                <a:cs typeface="Merriweather"/>
              </a:rPr>
            </a:br>
            <a:r>
              <a:rPr lang="en-US" sz="1800" dirty="0" smtClean="0">
                <a:solidFill>
                  <a:srgbClr val="FF0000"/>
                </a:solidFill>
                <a:latin typeface="Merriweather"/>
                <a:cs typeface="Merriweather"/>
              </a:rPr>
              <a:t>  Medicaid was the </a:t>
            </a:r>
            <a:br>
              <a:rPr lang="en-US" sz="1800" dirty="0" smtClean="0">
                <a:solidFill>
                  <a:srgbClr val="FF0000"/>
                </a:solidFill>
                <a:latin typeface="Merriweather"/>
                <a:cs typeface="Merriweather"/>
              </a:rPr>
            </a:br>
            <a:r>
              <a:rPr lang="en-US" sz="1800" dirty="0" smtClean="0">
                <a:solidFill>
                  <a:srgbClr val="FF0000"/>
                </a:solidFill>
                <a:latin typeface="Merriweather"/>
                <a:cs typeface="Merriweather"/>
              </a:rPr>
              <a:t>  best day of my life.”</a:t>
            </a:r>
            <a:endParaRPr kumimoji="0" lang="en-US" sz="1800" u="none" strike="noStrike" cap="none" spc="0" normalizeH="0" baseline="0" dirty="0">
              <a:ln>
                <a:noFill/>
              </a:ln>
              <a:solidFill>
                <a:srgbClr val="FF0000"/>
              </a:solidFill>
              <a:effectLst/>
              <a:uFillTx/>
              <a:latin typeface="Merriweather"/>
              <a:cs typeface="Merriweather"/>
              <a:sym typeface="Arial"/>
            </a:endParaRPr>
          </a:p>
        </p:txBody>
      </p:sp>
      <p:pic>
        <p:nvPicPr>
          <p:cNvPr id="11" name="image9.png"/>
          <p:cNvPicPr>
            <a:picLocks noChangeAspect="1"/>
          </p:cNvPicPr>
          <p:nvPr/>
        </p:nvPicPr>
        <p:blipFill>
          <a:blip r:embed="rId3">
            <a:grayscl/>
            <a:extLst>
              <a:ext uri="{BEBA8EAE-BF5A-486C-A8C5-ECC9F3942E4B}">
                <a14:imgProps xmlns:a14="http://schemas.microsoft.com/office/drawing/2010/main">
                  <a14:imgLayer r:embed="rId4">
                    <a14:imgEffect>
                      <a14:brightnessContrast bright="11000" contrast="15000"/>
                    </a14:imgEffect>
                  </a14:imgLayer>
                </a14:imgProps>
              </a:ext>
            </a:extLst>
          </a:blip>
          <a:stretch>
            <a:fillRect/>
          </a:stretch>
        </p:blipFill>
        <p:spPr>
          <a:xfrm>
            <a:off x="206675" y="2882223"/>
            <a:ext cx="2650176" cy="1873800"/>
          </a:xfrm>
          <a:prstGeom prst="rect">
            <a:avLst/>
          </a:prstGeom>
          <a:ln w="12700">
            <a:miter lim="400000"/>
          </a:ln>
        </p:spPr>
      </p:pic>
      <p:sp>
        <p:nvSpPr>
          <p:cNvPr id="15" name="Shape 412"/>
          <p:cNvSpPr/>
          <p:nvPr/>
        </p:nvSpPr>
        <p:spPr>
          <a:xfrm>
            <a:off x="1291167" y="2566256"/>
            <a:ext cx="7574435" cy="0"/>
          </a:xfrm>
          <a:prstGeom prst="line">
            <a:avLst/>
          </a:prstGeom>
          <a:ln>
            <a:solidFill>
              <a:srgbClr val="72849E"/>
            </a:solidFill>
          </a:ln>
        </p:spPr>
        <p:txBody>
          <a:bodyPr lIns="45719" rIns="45719"/>
          <a:lstStyle/>
          <a:p>
            <a:endParaRPr/>
          </a:p>
        </p:txBody>
      </p:sp>
    </p:spTree>
    <p:extLst>
      <p:ext uri="{BB962C8B-B14F-4D97-AF65-F5344CB8AC3E}">
        <p14:creationId xmlns:p14="http://schemas.microsoft.com/office/powerpoint/2010/main" val="10564173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p:cNvSpPr>
          <p:nvPr>
            <p:ph type="body" idx="1"/>
          </p:nvPr>
        </p:nvSpPr>
        <p:spPr>
          <a:xfrm>
            <a:off x="494049" y="1530225"/>
            <a:ext cx="8291102" cy="2521200"/>
          </a:xfrm>
          <a:prstGeom prst="rect">
            <a:avLst/>
          </a:prstGeom>
        </p:spPr>
        <p:txBody>
          <a:bodyPr/>
          <a:lstStyle/>
          <a:p>
            <a:pPr>
              <a:defRPr sz="3600">
                <a:solidFill>
                  <a:srgbClr val="0071BC"/>
                </a:solidFill>
                <a:latin typeface="Merriweather"/>
                <a:ea typeface="Merriweather"/>
                <a:cs typeface="Merriweather"/>
                <a:sym typeface="Merriweather"/>
              </a:defRPr>
            </a:pPr>
            <a:r>
              <a:t/>
            </a:r>
            <a:br/>
            <a:r>
              <a:t>User needs</a:t>
            </a:r>
          </a:p>
        </p:txBody>
      </p:sp>
      <p:sp>
        <p:nvSpPr>
          <p:cNvPr id="438" name="Shape 438"/>
          <p:cNvSpPr/>
          <p:nvPr/>
        </p:nvSpPr>
        <p:spPr>
          <a:xfrm>
            <a:off x="518549" y="2940451"/>
            <a:ext cx="7353302" cy="1"/>
          </a:xfrm>
          <a:prstGeom prst="line">
            <a:avLst/>
          </a:prstGeom>
          <a:ln w="28575">
            <a:solidFill>
              <a:srgbClr val="E31C3D"/>
            </a:solidFill>
          </a:ln>
        </p:spPr>
        <p:txBody>
          <a:bodyPr lIns="45719" rIns="45719"/>
          <a:lstStyle/>
          <a:p>
            <a:endParaRPr/>
          </a:p>
        </p:txBody>
      </p:sp>
      <p:sp>
        <p:nvSpPr>
          <p:cNvPr id="439" name="Shape 439"/>
          <p:cNvSpPr/>
          <p:nvPr/>
        </p:nvSpPr>
        <p:spPr>
          <a:xfrm>
            <a:off x="518549" y="2951424"/>
            <a:ext cx="66033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800" b="1">
                <a:solidFill>
                  <a:srgbClr val="E31C3D"/>
                </a:solidFill>
                <a:latin typeface="Source Sans Pro"/>
                <a:ea typeface="Source Sans Pro"/>
                <a:cs typeface="Source Sans Pro"/>
                <a:sym typeface="Source Sans Pro"/>
              </a:defRPr>
            </a:lvl1pPr>
          </a:lstStyle>
          <a:p>
            <a:r>
              <a:t>THEMES FROM THE JOURNEY TO ENROLLMENT </a:t>
            </a:r>
          </a:p>
        </p:txBody>
      </p:sp>
      <p:sp>
        <p:nvSpPr>
          <p:cNvPr id="440" name="Shape 440"/>
          <p:cNvSpPr/>
          <p:nvPr/>
        </p:nvSpPr>
        <p:spPr>
          <a:xfrm>
            <a:off x="518549" y="1878724"/>
            <a:ext cx="66033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b="1">
                <a:solidFill>
                  <a:srgbClr val="0071BC"/>
                </a:solidFill>
                <a:latin typeface="Source Sans Pro"/>
                <a:ea typeface="Source Sans Pro"/>
                <a:cs typeface="Source Sans Pro"/>
                <a:sym typeface="Source Sans Pro"/>
              </a:defRPr>
            </a:lvl1pPr>
          </a:lstStyle>
          <a:p>
            <a:r>
              <a:t>THE ENROLLMENT EXPERIENCE</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p:nvPr/>
        </p:nvSpPr>
        <p:spPr>
          <a:xfrm>
            <a:off x="580024" y="838200"/>
            <a:ext cx="7755302" cy="18427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solidFill>
                  <a:srgbClr val="0D71BC"/>
                </a:solidFill>
              </a:rPr>
              <a:t>As an applicant, I need…</a:t>
            </a:r>
          </a:p>
          <a:p>
            <a:pPr>
              <a:lnSpc>
                <a:spcPct val="115000"/>
              </a:lnSpc>
              <a:defRPr i="1">
                <a:solidFill>
                  <a:srgbClr val="E31C3D"/>
                </a:solidFill>
                <a:latin typeface="Merriweather"/>
                <a:ea typeface="Merriweather"/>
                <a:cs typeface="Merriweather"/>
                <a:sym typeface="Merriweather"/>
              </a:defRPr>
            </a:pPr>
            <a:endParaRPr dirty="0">
              <a:solidFill>
                <a:srgbClr val="0D71BC"/>
              </a:solidFill>
            </a:endParaRPr>
          </a:p>
          <a:p>
            <a:pPr>
              <a:lnSpc>
                <a:spcPct val="115000"/>
              </a:lnSpc>
              <a:defRPr sz="1900" b="1">
                <a:solidFill>
                  <a:srgbClr val="E31C3D"/>
                </a:solidFill>
                <a:latin typeface="Merriweather"/>
                <a:ea typeface="Merriweather"/>
                <a:cs typeface="Merriweather"/>
                <a:sym typeface="Merriweather"/>
              </a:defRPr>
            </a:pPr>
            <a:r>
              <a:rPr dirty="0">
                <a:solidFill>
                  <a:srgbClr val="0D71BC"/>
                </a:solidFill>
              </a:rPr>
              <a:t>Information that is clear, </a:t>
            </a:r>
            <a:br>
              <a:rPr dirty="0">
                <a:solidFill>
                  <a:srgbClr val="0D71BC"/>
                </a:solidFill>
              </a:rPr>
            </a:br>
            <a:r>
              <a:rPr dirty="0">
                <a:solidFill>
                  <a:srgbClr val="0D71BC"/>
                </a:solidFill>
              </a:rPr>
              <a:t>easy to find, and easy to understand.</a:t>
            </a:r>
          </a:p>
          <a:p>
            <a:pPr>
              <a:lnSpc>
                <a:spcPct val="115000"/>
              </a:lnSpc>
              <a:defRPr>
                <a:solidFill>
                  <a:srgbClr val="0071BC"/>
                </a:solidFill>
                <a:latin typeface="Source sans pro"/>
                <a:ea typeface="Source sans pro"/>
                <a:cs typeface="Source sans pro"/>
                <a:sym typeface="Source sans pro"/>
              </a:defRPr>
            </a:pPr>
            <a:endParaRPr dirty="0">
              <a:solidFill>
                <a:srgbClr val="0D71BC"/>
              </a:solidFill>
            </a:endParaRPr>
          </a:p>
          <a:p>
            <a:pPr>
              <a:lnSpc>
                <a:spcPct val="115000"/>
              </a:lnSpc>
              <a:defRPr>
                <a:solidFill>
                  <a:srgbClr val="0D71BC"/>
                </a:solidFill>
                <a:latin typeface="Source sans pro"/>
                <a:ea typeface="Source sans pro"/>
                <a:cs typeface="Source sans pro"/>
                <a:sym typeface="Source sans pro"/>
              </a:defRPr>
            </a:pPr>
            <a:r>
              <a:rPr dirty="0">
                <a:solidFill>
                  <a:srgbClr val="0D71BC"/>
                </a:solidFill>
              </a:rPr>
              <a:t>WE HEARD:</a:t>
            </a:r>
          </a:p>
        </p:txBody>
      </p:sp>
      <p:sp>
        <p:nvSpPr>
          <p:cNvPr id="443" name="Shape 443"/>
          <p:cNvSpPr/>
          <p:nvPr/>
        </p:nvSpPr>
        <p:spPr>
          <a:xfrm>
            <a:off x="141524" y="76024"/>
            <a:ext cx="66033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USER NEEDS</a:t>
            </a:r>
          </a:p>
        </p:txBody>
      </p:sp>
      <p:sp>
        <p:nvSpPr>
          <p:cNvPr id="444" name="Shape 444"/>
          <p:cNvSpPr/>
          <p:nvPr/>
        </p:nvSpPr>
        <p:spPr>
          <a:xfrm>
            <a:off x="206675" y="499975"/>
            <a:ext cx="8665501" cy="1"/>
          </a:xfrm>
          <a:prstGeom prst="line">
            <a:avLst/>
          </a:prstGeom>
          <a:ln>
            <a:solidFill>
              <a:srgbClr val="72849E"/>
            </a:solidFill>
          </a:ln>
        </p:spPr>
        <p:txBody>
          <a:bodyPr lIns="45719" rIns="45719"/>
          <a:lstStyle/>
          <a:p>
            <a:endParaRPr/>
          </a:p>
        </p:txBody>
      </p:sp>
      <p:sp>
        <p:nvSpPr>
          <p:cNvPr id="445" name="Shape 445"/>
          <p:cNvSpPr/>
          <p:nvPr/>
        </p:nvSpPr>
        <p:spPr>
          <a:xfrm>
            <a:off x="656841" y="2887543"/>
            <a:ext cx="7824945" cy="1882378"/>
          </a:xfrm>
          <a:prstGeom prst="rect">
            <a:avLst/>
          </a:prstGeom>
          <a:ln w="12700">
            <a:miter lim="400000"/>
          </a:ln>
          <a:extLst>
            <a:ext uri="{C572A759-6A51-4108-AA02-DFA0A04FC94B}">
              <ma14:wrappingTextBoxFlag xmlns:ma14="http://schemas.microsoft.com/office/mac/drawingml/2011/main" val="1"/>
            </a:ext>
          </a:extLst>
        </p:spPr>
        <p:txBody>
          <a:bodyPr lIns="45719" rIns="45719" numCol="2" spcCol="182880">
            <a:noAutofit/>
          </a:bodyPr>
          <a:lstStyle/>
          <a:p>
            <a:pPr>
              <a:lnSpc>
                <a:spcPct val="120000"/>
              </a:lnSpc>
              <a:spcBef>
                <a:spcPts val="1000"/>
              </a:spcBef>
              <a:defRPr sz="1000">
                <a:solidFill>
                  <a:srgbClr val="333F54"/>
                </a:solidFill>
                <a:latin typeface="Merriweather"/>
                <a:ea typeface="Merriweather"/>
                <a:cs typeface="Merriweather"/>
                <a:sym typeface="Merriweather"/>
              </a:defRPr>
            </a:pPr>
            <a:r>
              <a:rPr sz="1100" dirty="0"/>
              <a:t>Applicants don’t know where to start - often relying on word-of-mouth to determine </a:t>
            </a:r>
            <a:r>
              <a:rPr sz="1100" dirty="0" smtClean="0"/>
              <a:t>where </a:t>
            </a:r>
            <a:r>
              <a:rPr sz="1100" dirty="0"/>
              <a:t>to go for info or what to apply for.</a:t>
            </a:r>
          </a:p>
          <a:p>
            <a:pPr>
              <a:lnSpc>
                <a:spcPct val="120000"/>
              </a:lnSpc>
              <a:spcBef>
                <a:spcPts val="1000"/>
              </a:spcBef>
              <a:defRPr sz="1000">
                <a:solidFill>
                  <a:srgbClr val="333F54"/>
                </a:solidFill>
                <a:latin typeface="Merriweather"/>
                <a:ea typeface="Merriweather"/>
                <a:cs typeface="Merriweather"/>
                <a:sym typeface="Merriweather"/>
              </a:defRPr>
            </a:pPr>
            <a:r>
              <a:rPr sz="1100" dirty="0"/>
              <a:t>Applicants often get the run-around: the website is down, the office is closed, the help number is busy or not accepting calls.</a:t>
            </a:r>
          </a:p>
          <a:p>
            <a:pPr>
              <a:lnSpc>
                <a:spcPct val="120000"/>
              </a:lnSpc>
              <a:spcBef>
                <a:spcPts val="1000"/>
              </a:spcBef>
              <a:defRPr sz="1000">
                <a:solidFill>
                  <a:srgbClr val="333F54"/>
                </a:solidFill>
                <a:latin typeface="Merriweather"/>
                <a:ea typeface="Merriweather"/>
                <a:cs typeface="Merriweather"/>
                <a:sym typeface="Merriweather"/>
              </a:defRPr>
            </a:pPr>
            <a:endParaRPr sz="1100" dirty="0"/>
          </a:p>
          <a:p>
            <a:pPr>
              <a:lnSpc>
                <a:spcPct val="120000"/>
              </a:lnSpc>
              <a:spcBef>
                <a:spcPts val="1000"/>
              </a:spcBef>
              <a:defRPr sz="1000">
                <a:solidFill>
                  <a:srgbClr val="333F54"/>
                </a:solidFill>
                <a:latin typeface="Merriweather"/>
                <a:ea typeface="Merriweather"/>
                <a:cs typeface="Merriweather"/>
                <a:sym typeface="Merriweather"/>
              </a:defRPr>
            </a:pPr>
            <a:r>
              <a:rPr sz="1100" dirty="0" smtClean="0"/>
              <a:t>Without </a:t>
            </a:r>
            <a:r>
              <a:rPr sz="1100" dirty="0"/>
              <a:t>easy access to reliable information, applicants can be deterred by misinformation (eg, that applying for benefits could affect your citizenship status; that the wait time to receive a benefit is too long to be worth applying for, etc.)</a:t>
            </a:r>
            <a:r>
              <a:rPr sz="1100" dirty="0" smtClean="0"/>
              <a:t>.</a:t>
            </a:r>
            <a:endParaRPr lang="en-US" sz="1100" dirty="0" smtClean="0"/>
          </a:p>
          <a:p>
            <a:pPr>
              <a:lnSpc>
                <a:spcPct val="120000"/>
              </a:lnSpc>
              <a:spcBef>
                <a:spcPts val="1000"/>
              </a:spcBef>
              <a:defRPr sz="1000">
                <a:solidFill>
                  <a:srgbClr val="333F54"/>
                </a:solidFill>
                <a:latin typeface="Merriweather"/>
                <a:ea typeface="Merriweather"/>
                <a:cs typeface="Merriweather"/>
                <a:sym typeface="Merriweather"/>
              </a:defRPr>
            </a:pPr>
            <a:r>
              <a:rPr lang="en-US" sz="1100" dirty="0" smtClean="0"/>
              <a:t>Application forms are long and written in confusing terms. Many applications find they need the help of an assistor to complete their enrollment.</a:t>
            </a:r>
            <a:endParaRPr sz="1100" dirty="0"/>
          </a:p>
          <a:p>
            <a:pPr>
              <a:lnSpc>
                <a:spcPct val="120000"/>
              </a:lnSpc>
              <a:spcBef>
                <a:spcPts val="1000"/>
              </a:spcBef>
              <a:defRPr sz="1000">
                <a:solidFill>
                  <a:srgbClr val="333F54"/>
                </a:solidFill>
                <a:latin typeface="Merriweather"/>
                <a:ea typeface="Merriweather"/>
                <a:cs typeface="Merriweather"/>
                <a:sym typeface="Merriweather"/>
              </a:defRPr>
            </a:pPr>
            <a:r>
              <a:rPr sz="1100" dirty="0"/>
              <a:t> </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580025" y="838200"/>
            <a:ext cx="7016699" cy="18427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solidFill>
                  <a:srgbClr val="0D71BC"/>
                </a:solidFill>
              </a:rPr>
              <a:t>As an applicant, I need…</a:t>
            </a:r>
          </a:p>
          <a:p>
            <a:pPr>
              <a:lnSpc>
                <a:spcPct val="115000"/>
              </a:lnSpc>
              <a:defRPr i="1">
                <a:solidFill>
                  <a:srgbClr val="E31C3D"/>
                </a:solidFill>
                <a:latin typeface="Merriweather"/>
                <a:ea typeface="Merriweather"/>
                <a:cs typeface="Merriweather"/>
                <a:sym typeface="Merriweather"/>
              </a:defRPr>
            </a:pPr>
            <a:endParaRPr dirty="0">
              <a:solidFill>
                <a:srgbClr val="0D71BC"/>
              </a:solidFill>
            </a:endParaRPr>
          </a:p>
          <a:p>
            <a:pPr>
              <a:lnSpc>
                <a:spcPct val="115000"/>
              </a:lnSpc>
              <a:defRPr sz="1900" b="1">
                <a:solidFill>
                  <a:srgbClr val="E31C3D"/>
                </a:solidFill>
                <a:latin typeface="Merriweather"/>
                <a:ea typeface="Merriweather"/>
                <a:cs typeface="Merriweather"/>
                <a:sym typeface="Merriweather"/>
              </a:defRPr>
            </a:pPr>
            <a:r>
              <a:rPr dirty="0">
                <a:solidFill>
                  <a:srgbClr val="0D71BC"/>
                </a:solidFill>
              </a:rPr>
              <a:t>Interactions with staff and offices </a:t>
            </a:r>
            <a:br>
              <a:rPr dirty="0">
                <a:solidFill>
                  <a:srgbClr val="0D71BC"/>
                </a:solidFill>
              </a:rPr>
            </a:br>
            <a:r>
              <a:rPr lang="en-US" dirty="0" smtClean="0">
                <a:solidFill>
                  <a:srgbClr val="0D71BC"/>
                </a:solidFill>
              </a:rPr>
              <a:t>that </a:t>
            </a:r>
            <a:r>
              <a:rPr dirty="0" smtClean="0">
                <a:solidFill>
                  <a:srgbClr val="0D71BC"/>
                </a:solidFill>
              </a:rPr>
              <a:t>are </a:t>
            </a:r>
            <a:r>
              <a:rPr dirty="0">
                <a:solidFill>
                  <a:srgbClr val="0D71BC"/>
                </a:solidFill>
              </a:rPr>
              <a:t>accessible and encouraging.</a:t>
            </a:r>
          </a:p>
          <a:p>
            <a:pPr>
              <a:lnSpc>
                <a:spcPct val="115000"/>
              </a:lnSpc>
              <a:defRPr i="1">
                <a:solidFill>
                  <a:srgbClr val="0071BC"/>
                </a:solidFill>
                <a:latin typeface="Merriweather"/>
                <a:ea typeface="Merriweather"/>
                <a:cs typeface="Merriweather"/>
                <a:sym typeface="Merriweather"/>
              </a:defRPr>
            </a:pPr>
            <a:endParaRPr dirty="0">
              <a:solidFill>
                <a:srgbClr val="0D71BC"/>
              </a:solidFill>
            </a:endParaRPr>
          </a:p>
          <a:p>
            <a:pPr>
              <a:lnSpc>
                <a:spcPct val="115000"/>
              </a:lnSpc>
              <a:defRPr>
                <a:solidFill>
                  <a:srgbClr val="0D71BC"/>
                </a:solidFill>
                <a:latin typeface="Source sans pro"/>
                <a:ea typeface="Source sans pro"/>
                <a:cs typeface="Source sans pro"/>
                <a:sym typeface="Source sans pro"/>
              </a:defRPr>
            </a:pPr>
            <a:r>
              <a:rPr dirty="0">
                <a:solidFill>
                  <a:srgbClr val="0D71BC"/>
                </a:solidFill>
              </a:rPr>
              <a:t>WE HEARD:</a:t>
            </a:r>
          </a:p>
        </p:txBody>
      </p:sp>
      <p:sp>
        <p:nvSpPr>
          <p:cNvPr id="450" name="Shape 450"/>
          <p:cNvSpPr/>
          <p:nvPr/>
        </p:nvSpPr>
        <p:spPr>
          <a:xfrm>
            <a:off x="141524" y="76024"/>
            <a:ext cx="66033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USER NEEDS</a:t>
            </a:r>
          </a:p>
        </p:txBody>
      </p:sp>
      <p:sp>
        <p:nvSpPr>
          <p:cNvPr id="451" name="Shape 451"/>
          <p:cNvSpPr/>
          <p:nvPr/>
        </p:nvSpPr>
        <p:spPr>
          <a:xfrm>
            <a:off x="206675" y="499975"/>
            <a:ext cx="8665501" cy="1"/>
          </a:xfrm>
          <a:prstGeom prst="line">
            <a:avLst/>
          </a:prstGeom>
          <a:ln>
            <a:solidFill>
              <a:srgbClr val="72849E"/>
            </a:solidFill>
          </a:ln>
        </p:spPr>
        <p:txBody>
          <a:bodyPr lIns="45719" rIns="45719"/>
          <a:lstStyle/>
          <a:p>
            <a:endParaRPr/>
          </a:p>
        </p:txBody>
      </p:sp>
      <p:sp>
        <p:nvSpPr>
          <p:cNvPr id="452" name="Shape 452"/>
          <p:cNvSpPr/>
          <p:nvPr/>
        </p:nvSpPr>
        <p:spPr>
          <a:xfrm>
            <a:off x="656167" y="2902273"/>
            <a:ext cx="7789332" cy="1452009"/>
          </a:xfrm>
          <a:prstGeom prst="rect">
            <a:avLst/>
          </a:prstGeom>
          <a:ln w="12700">
            <a:miter lim="400000"/>
          </a:ln>
          <a:extLst>
            <a:ext uri="{C572A759-6A51-4108-AA02-DFA0A04FC94B}">
              <ma14:wrappingTextBoxFlag xmlns:ma14="http://schemas.microsoft.com/office/mac/drawingml/2011/main" val="1"/>
            </a:ext>
          </a:extLst>
        </p:spPr>
        <p:txBody>
          <a:bodyPr wrap="square" lIns="45719" rIns="45719" numCol="2" spcCol="274320">
            <a:noAutofit/>
          </a:bodyPr>
          <a:lstStyle/>
          <a:p>
            <a:pPr lvl="1">
              <a:lnSpc>
                <a:spcPct val="115000"/>
              </a:lnSpc>
              <a:spcBef>
                <a:spcPts val="1000"/>
              </a:spcBef>
              <a:defRPr sz="1100">
                <a:solidFill>
                  <a:srgbClr val="333F54"/>
                </a:solidFill>
                <a:latin typeface="Merriweather"/>
                <a:ea typeface="Merriweather"/>
                <a:cs typeface="Merriweather"/>
                <a:sym typeface="Merriweather"/>
              </a:defRPr>
            </a:pPr>
            <a:r>
              <a:rPr lang="en-US" dirty="0" smtClean="0"/>
              <a:t>Applicants often feel disrespected and unsupported by w</a:t>
            </a:r>
            <a:r>
              <a:rPr dirty="0" smtClean="0"/>
              <a:t>orkers </a:t>
            </a:r>
            <a:r>
              <a:rPr dirty="0"/>
              <a:t>at government </a:t>
            </a:r>
            <a:r>
              <a:rPr dirty="0" smtClean="0"/>
              <a:t>offices</a:t>
            </a:r>
            <a:r>
              <a:rPr lang="en-US" dirty="0" smtClean="0"/>
              <a:t>, and report having the impression that staff don’t want to help them or </a:t>
            </a:r>
            <a:r>
              <a:rPr dirty="0" smtClean="0"/>
              <a:t>are </a:t>
            </a:r>
            <a:r>
              <a:rPr dirty="0"/>
              <a:t>sometimes not sufficiently trained or are lacking up-to-date information.</a:t>
            </a:r>
          </a:p>
          <a:p>
            <a:pPr lvl="1">
              <a:lnSpc>
                <a:spcPct val="115000"/>
              </a:lnSpc>
              <a:spcBef>
                <a:spcPts val="1000"/>
              </a:spcBef>
              <a:defRPr sz="1100">
                <a:solidFill>
                  <a:srgbClr val="333F54"/>
                </a:solidFill>
                <a:latin typeface="Merriweather"/>
                <a:ea typeface="Merriweather"/>
                <a:cs typeface="Merriweather"/>
                <a:sym typeface="Merriweather"/>
              </a:defRPr>
            </a:pPr>
            <a:r>
              <a:rPr lang="en-US" dirty="0" smtClean="0"/>
              <a:t/>
            </a:r>
            <a:br>
              <a:rPr lang="en-US" dirty="0" smtClean="0"/>
            </a:br>
            <a:r>
              <a:rPr dirty="0" smtClean="0"/>
              <a:t>Wait </a:t>
            </a:r>
            <a:r>
              <a:rPr dirty="0"/>
              <a:t>times at government offices and on phone lines are prohibitively </a:t>
            </a:r>
            <a:r>
              <a:rPr dirty="0" smtClean="0"/>
              <a:t>long </a:t>
            </a:r>
            <a:r>
              <a:rPr dirty="0"/>
              <a:t>and often </a:t>
            </a:r>
            <a:r>
              <a:rPr dirty="0" smtClean="0"/>
              <a:t>feel</a:t>
            </a:r>
            <a:r>
              <a:rPr lang="en-US" dirty="0" smtClean="0"/>
              <a:t> </a:t>
            </a:r>
            <a:r>
              <a:rPr dirty="0" smtClean="0"/>
              <a:t>understaffed</a:t>
            </a:r>
            <a:r>
              <a:rPr dirty="0"/>
              <a:t>.</a:t>
            </a:r>
          </a:p>
          <a:p>
            <a:pPr lvl="1">
              <a:lnSpc>
                <a:spcPct val="115000"/>
              </a:lnSpc>
              <a:spcBef>
                <a:spcPts val="1000"/>
              </a:spcBef>
              <a:defRPr sz="1100">
                <a:solidFill>
                  <a:srgbClr val="333F54"/>
                </a:solidFill>
                <a:latin typeface="Merriweather"/>
                <a:ea typeface="Merriweather"/>
                <a:cs typeface="Merriweather"/>
                <a:sym typeface="Merriweather"/>
              </a:defRPr>
            </a:pPr>
            <a:r>
              <a:rPr dirty="0"/>
              <a:t>Getting to government offices can be very difficult in rural areas, </a:t>
            </a:r>
            <a:r>
              <a:rPr dirty="0" smtClean="0"/>
              <a:t>in </a:t>
            </a:r>
            <a:r>
              <a:rPr dirty="0"/>
              <a:t>cities with limited public transit, or for elderly, disabled, or pregnant applicants.</a:t>
            </a: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580025" y="838200"/>
            <a:ext cx="7016699" cy="216748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solidFill>
                  <a:srgbClr val="0D71BC"/>
                </a:solidFill>
              </a:rPr>
              <a:t>As an applicant, I need…</a:t>
            </a:r>
          </a:p>
          <a:p>
            <a:pPr>
              <a:lnSpc>
                <a:spcPct val="115000"/>
              </a:lnSpc>
              <a:defRPr i="1">
                <a:solidFill>
                  <a:srgbClr val="E31C3D"/>
                </a:solidFill>
                <a:latin typeface="Merriweather"/>
                <a:ea typeface="Merriweather"/>
                <a:cs typeface="Merriweather"/>
                <a:sym typeface="Merriweather"/>
              </a:defRPr>
            </a:pPr>
            <a:endParaRPr dirty="0">
              <a:solidFill>
                <a:srgbClr val="0D71BC"/>
              </a:solidFill>
            </a:endParaRPr>
          </a:p>
          <a:p>
            <a:pPr>
              <a:lnSpc>
                <a:spcPct val="115000"/>
              </a:lnSpc>
              <a:defRPr sz="1900" b="1">
                <a:solidFill>
                  <a:srgbClr val="E31C3D"/>
                </a:solidFill>
                <a:latin typeface="Merriweather"/>
                <a:ea typeface="Merriweather"/>
                <a:cs typeface="Merriweather"/>
                <a:sym typeface="Merriweather"/>
              </a:defRPr>
            </a:pPr>
            <a:r>
              <a:rPr lang="en-US" dirty="0" smtClean="0">
                <a:solidFill>
                  <a:srgbClr val="0D71BC"/>
                </a:solidFill>
              </a:rPr>
              <a:t>A</a:t>
            </a:r>
            <a:r>
              <a:rPr dirty="0" smtClean="0">
                <a:solidFill>
                  <a:srgbClr val="0D71BC"/>
                </a:solidFill>
              </a:rPr>
              <a:t> faster</a:t>
            </a:r>
            <a:r>
              <a:rPr lang="en-US" dirty="0" smtClean="0">
                <a:solidFill>
                  <a:srgbClr val="0D71BC"/>
                </a:solidFill>
              </a:rPr>
              <a:t> process with less </a:t>
            </a:r>
            <a:br>
              <a:rPr lang="en-US" dirty="0" smtClean="0">
                <a:solidFill>
                  <a:srgbClr val="0D71BC"/>
                </a:solidFill>
              </a:rPr>
            </a:br>
            <a:r>
              <a:rPr lang="en-US" dirty="0" smtClean="0">
                <a:solidFill>
                  <a:srgbClr val="0D71BC"/>
                </a:solidFill>
              </a:rPr>
              <a:t>waiting and uncertainty</a:t>
            </a:r>
            <a:r>
              <a:rPr dirty="0" smtClean="0">
                <a:solidFill>
                  <a:srgbClr val="0D71BC"/>
                </a:solidFill>
              </a:rPr>
              <a:t>. </a:t>
            </a:r>
          </a:p>
          <a:p>
            <a:pPr>
              <a:lnSpc>
                <a:spcPct val="115000"/>
              </a:lnSpc>
              <a:defRPr i="1">
                <a:solidFill>
                  <a:srgbClr val="0071BC"/>
                </a:solidFill>
                <a:latin typeface="Merriweather"/>
                <a:ea typeface="Merriweather"/>
                <a:cs typeface="Merriweather"/>
                <a:sym typeface="Merriweather"/>
              </a:defRPr>
            </a:pPr>
            <a:endParaRPr dirty="0" smtClean="0">
              <a:solidFill>
                <a:srgbClr val="0D71BC"/>
              </a:solidFill>
            </a:endParaRPr>
          </a:p>
          <a:p>
            <a:pPr>
              <a:lnSpc>
                <a:spcPct val="115000"/>
              </a:lnSpc>
              <a:defRPr>
                <a:solidFill>
                  <a:srgbClr val="0D71BC"/>
                </a:solidFill>
                <a:latin typeface="Source sans pro"/>
                <a:ea typeface="Source sans pro"/>
                <a:cs typeface="Source sans pro"/>
                <a:sym typeface="Source sans pro"/>
              </a:defRPr>
            </a:pPr>
            <a:r>
              <a:rPr dirty="0" smtClean="0">
                <a:solidFill>
                  <a:srgbClr val="0D71BC"/>
                </a:solidFill>
              </a:rPr>
              <a:t>WE </a:t>
            </a:r>
            <a:r>
              <a:rPr dirty="0">
                <a:solidFill>
                  <a:srgbClr val="0D71BC"/>
                </a:solidFill>
              </a:rPr>
              <a:t>HEARD:</a:t>
            </a:r>
          </a:p>
          <a:p>
            <a:pPr>
              <a:lnSpc>
                <a:spcPct val="115000"/>
              </a:lnSpc>
              <a:defRPr>
                <a:solidFill>
                  <a:srgbClr val="0D71BC"/>
                </a:solidFill>
                <a:latin typeface="Source sans pro"/>
                <a:ea typeface="Source sans pro"/>
                <a:cs typeface="Source sans pro"/>
                <a:sym typeface="Source sans pro"/>
              </a:defRPr>
            </a:pPr>
            <a:endParaRPr dirty="0">
              <a:solidFill>
                <a:srgbClr val="0D71BC"/>
              </a:solidFill>
            </a:endParaRPr>
          </a:p>
        </p:txBody>
      </p:sp>
      <p:sp>
        <p:nvSpPr>
          <p:cNvPr id="455" name="Shape 455"/>
          <p:cNvSpPr/>
          <p:nvPr/>
        </p:nvSpPr>
        <p:spPr>
          <a:xfrm>
            <a:off x="141524" y="76024"/>
            <a:ext cx="66033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USER NEEDS</a:t>
            </a:r>
          </a:p>
        </p:txBody>
      </p:sp>
      <p:sp>
        <p:nvSpPr>
          <p:cNvPr id="456" name="Shape 456"/>
          <p:cNvSpPr/>
          <p:nvPr/>
        </p:nvSpPr>
        <p:spPr>
          <a:xfrm>
            <a:off x="206675" y="499975"/>
            <a:ext cx="8665501" cy="1"/>
          </a:xfrm>
          <a:prstGeom prst="line">
            <a:avLst/>
          </a:prstGeom>
          <a:ln>
            <a:solidFill>
              <a:srgbClr val="72849E"/>
            </a:solidFill>
          </a:ln>
        </p:spPr>
        <p:txBody>
          <a:bodyPr lIns="45719" rIns="45719"/>
          <a:lstStyle/>
          <a:p>
            <a:endParaRPr/>
          </a:p>
        </p:txBody>
      </p:sp>
      <p:sp>
        <p:nvSpPr>
          <p:cNvPr id="457" name="Shape 457"/>
          <p:cNvSpPr/>
          <p:nvPr/>
        </p:nvSpPr>
        <p:spPr>
          <a:xfrm>
            <a:off x="656165" y="2889091"/>
            <a:ext cx="7741709" cy="1413025"/>
          </a:xfrm>
          <a:prstGeom prst="rect">
            <a:avLst/>
          </a:prstGeom>
          <a:ln w="12700">
            <a:miter lim="400000"/>
          </a:ln>
          <a:extLst>
            <a:ext uri="{C572A759-6A51-4108-AA02-DFA0A04FC94B}">
              <ma14:wrappingTextBoxFlag xmlns:ma14="http://schemas.microsoft.com/office/mac/drawingml/2011/main" val="1"/>
            </a:ext>
          </a:extLst>
        </p:spPr>
        <p:txBody>
          <a:bodyPr wrap="square" lIns="45719" rIns="45719" numCol="2" spcCol="274320">
            <a:noAutofit/>
          </a:bodyPr>
          <a:lstStyle/>
          <a:p>
            <a:pPr lvl="1">
              <a:lnSpc>
                <a:spcPct val="115000"/>
              </a:lnSpc>
              <a:spcBef>
                <a:spcPts val="1000"/>
              </a:spcBef>
              <a:defRPr sz="1100">
                <a:solidFill>
                  <a:srgbClr val="333F54"/>
                </a:solidFill>
                <a:latin typeface="Merriweather"/>
                <a:ea typeface="Merriweather"/>
                <a:cs typeface="Merriweather"/>
                <a:sym typeface="Merriweather"/>
              </a:defRPr>
            </a:pPr>
            <a:r>
              <a:rPr dirty="0" smtClean="0"/>
              <a:t>Many applicants experience inexplicable waits between when they submit an application and when they are deemed eligible, or when they are deemed eligible and when they begin actually receiving their benefits. Those long stretches without benefits can be devastating to an applicant’s life circumstances.</a:t>
            </a:r>
          </a:p>
          <a:p>
            <a:pPr lvl="1">
              <a:lnSpc>
                <a:spcPct val="115000"/>
              </a:lnSpc>
              <a:spcBef>
                <a:spcPts val="1000"/>
              </a:spcBef>
              <a:defRPr sz="1100">
                <a:solidFill>
                  <a:srgbClr val="333F54"/>
                </a:solidFill>
                <a:latin typeface="Merriweather"/>
                <a:ea typeface="Merriweather"/>
                <a:cs typeface="Merriweather"/>
                <a:sym typeface="Merriweather"/>
              </a:defRPr>
            </a:pPr>
            <a:r>
              <a:rPr dirty="0" smtClean="0"/>
              <a:t>Applicants have to take off work to visit offices or wait on hold to talk to someone - for many, this is</a:t>
            </a:r>
            <a:r>
              <a:rPr lang="en-US" dirty="0" smtClean="0"/>
              <a:t> a barrier to enrollment</a:t>
            </a:r>
            <a:r>
              <a:rPr dirty="0" smtClean="0"/>
              <a:t>.</a:t>
            </a:r>
            <a:endParaRPr lang="en-US" dirty="0" smtClean="0"/>
          </a:p>
          <a:p>
            <a:pPr lvl="3">
              <a:lnSpc>
                <a:spcPct val="115000"/>
              </a:lnSpc>
              <a:spcBef>
                <a:spcPts val="1000"/>
              </a:spcBef>
              <a:defRPr sz="1100">
                <a:solidFill>
                  <a:srgbClr val="333F54"/>
                </a:solidFill>
                <a:latin typeface="Merriweather"/>
                <a:ea typeface="Merriweather"/>
                <a:cs typeface="Merriweather"/>
                <a:sym typeface="Merriweather"/>
              </a:defRPr>
            </a:pPr>
            <a:r>
              <a:rPr lang="en-US" sz="1100" dirty="0"/>
              <a:t>Applicants often feel like they are submitting their documents or questions into a black </a:t>
            </a:r>
            <a:r>
              <a:rPr lang="en-US" sz="1100" dirty="0" smtClean="0"/>
              <a:t>hole, waiting for long periods of time with no response.</a:t>
            </a:r>
            <a:endParaRPr lang="en-US" sz="1100" dirty="0"/>
          </a:p>
          <a:p>
            <a:pPr lvl="1">
              <a:lnSpc>
                <a:spcPct val="115000"/>
              </a:lnSpc>
              <a:spcBef>
                <a:spcPts val="1000"/>
              </a:spcBef>
              <a:defRPr sz="1100">
                <a:solidFill>
                  <a:srgbClr val="333F54"/>
                </a:solidFill>
                <a:latin typeface="Merriweather"/>
                <a:ea typeface="Merriweather"/>
                <a:cs typeface="Merriweather"/>
                <a:sym typeface="Merriweather"/>
              </a:defRPr>
            </a:pPr>
            <a:endParaRPr dirty="0"/>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43"/>
          <p:cNvSpPr/>
          <p:nvPr/>
        </p:nvSpPr>
        <p:spPr>
          <a:xfrm>
            <a:off x="672391" y="6634018"/>
            <a:ext cx="3414702" cy="92252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“I don’t </a:t>
            </a:r>
            <a:r>
              <a:rPr lang="en-US" i="1" dirty="0">
                <a:solidFill>
                  <a:srgbClr val="FFFFFF"/>
                </a:solidFill>
                <a:sym typeface="Merriweather"/>
              </a:rPr>
              <a:t>want </a:t>
            </a:r>
            <a:r>
              <a:rPr lang="en-US" i="1" dirty="0" smtClean="0">
                <a:solidFill>
                  <a:srgbClr val="FFFFFF"/>
                </a:solidFill>
                <a:sym typeface="Merriweather"/>
              </a:rPr>
              <a:t>email. I don’t want a computer. </a:t>
            </a:r>
            <a:r>
              <a:rPr lang="en-US" i="1" dirty="0">
                <a:solidFill>
                  <a:srgbClr val="FFFFFF"/>
                </a:solidFill>
                <a:sym typeface="Merriweather"/>
              </a:rPr>
              <a:t>I</a:t>
            </a:r>
            <a:r>
              <a:rPr lang="en-US" i="1" dirty="0" smtClean="0">
                <a:solidFill>
                  <a:srgbClr val="FFFFFF"/>
                </a:solidFill>
                <a:sym typeface="Merriweather"/>
              </a:rPr>
              <a:t> </a:t>
            </a:r>
            <a:r>
              <a:rPr lang="en-US" i="1" dirty="0">
                <a:solidFill>
                  <a:srgbClr val="FFFFFF"/>
                </a:solidFill>
                <a:sym typeface="Merriweather"/>
              </a:rPr>
              <a:t>want to talk to </a:t>
            </a:r>
            <a:r>
              <a:rPr lang="en-US" i="1" dirty="0" smtClean="0">
                <a:solidFill>
                  <a:srgbClr val="FFFFFF"/>
                </a:solidFill>
                <a:sym typeface="Merriweather"/>
              </a:rPr>
              <a:t>you. I want you to hear me.”</a:t>
            </a:r>
            <a:endParaRPr dirty="0">
              <a:solidFill>
                <a:srgbClr val="FFFFFF"/>
              </a:solidFill>
            </a:endParaRPr>
          </a:p>
        </p:txBody>
      </p:sp>
      <p:sp>
        <p:nvSpPr>
          <p:cNvPr id="3" name="Shape 643"/>
          <p:cNvSpPr/>
          <p:nvPr/>
        </p:nvSpPr>
        <p:spPr>
          <a:xfrm>
            <a:off x="626208" y="5956684"/>
            <a:ext cx="3414702" cy="42700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“It feels like brick wall after brick wall.”</a:t>
            </a:r>
            <a:endParaRPr dirty="0">
              <a:solidFill>
                <a:srgbClr val="FFFFFF"/>
              </a:solidFill>
            </a:endParaRPr>
          </a:p>
        </p:txBody>
      </p:sp>
      <p:sp>
        <p:nvSpPr>
          <p:cNvPr id="4" name="Shape 643"/>
          <p:cNvSpPr/>
          <p:nvPr/>
        </p:nvSpPr>
        <p:spPr>
          <a:xfrm>
            <a:off x="4844147" y="7904018"/>
            <a:ext cx="3414702" cy="67476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“The people behind the computer screen control your life.”</a:t>
            </a:r>
            <a:endParaRPr dirty="0">
              <a:solidFill>
                <a:srgbClr val="FFFFFF"/>
              </a:solidFill>
            </a:endParaRPr>
          </a:p>
        </p:txBody>
      </p:sp>
      <p:sp>
        <p:nvSpPr>
          <p:cNvPr id="5" name="Shape 643"/>
          <p:cNvSpPr/>
          <p:nvPr/>
        </p:nvSpPr>
        <p:spPr>
          <a:xfrm>
            <a:off x="626208" y="7996381"/>
            <a:ext cx="3414702" cy="67476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“I knew I needed help, but I didn’t know where to go.”</a:t>
            </a:r>
            <a:endParaRPr dirty="0">
              <a:solidFill>
                <a:srgbClr val="FFFFFF"/>
              </a:solidFill>
            </a:endParaRPr>
          </a:p>
        </p:txBody>
      </p:sp>
      <p:sp>
        <p:nvSpPr>
          <p:cNvPr id="8" name="TextBox 7"/>
          <p:cNvSpPr txBox="1"/>
          <p:nvPr/>
        </p:nvSpPr>
        <p:spPr>
          <a:xfrm>
            <a:off x="509539" y="658861"/>
            <a:ext cx="8139161" cy="3844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30000"/>
              </a:lnSpc>
            </a:pPr>
            <a:r>
              <a:rPr lang="en-US" sz="2000" b="1" i="1" dirty="0">
                <a:solidFill>
                  <a:srgbClr val="7F8EA4"/>
                </a:solidFill>
                <a:latin typeface="Merriweather"/>
                <a:cs typeface="Merriweather"/>
                <a:sym typeface="Merriweather"/>
              </a:rPr>
              <a:t>“</a:t>
            </a:r>
            <a:r>
              <a:rPr lang="en-US" sz="2000" i="1" dirty="0">
                <a:solidFill>
                  <a:srgbClr val="7F8EA4"/>
                </a:solidFill>
                <a:latin typeface="Merriweather"/>
                <a:cs typeface="Merriweather"/>
                <a:sym typeface="Merriweather"/>
              </a:rPr>
              <a:t>It's hard enough living with a disability, </a:t>
            </a:r>
            <a:r>
              <a:rPr lang="en-US" sz="2000" i="1" dirty="0" smtClean="0">
                <a:solidFill>
                  <a:srgbClr val="7F8EA4"/>
                </a:solidFill>
                <a:latin typeface="Merriweather"/>
                <a:cs typeface="Merriweather"/>
                <a:sym typeface="Merriweather"/>
              </a:rPr>
              <a:t/>
            </a:r>
            <a:br>
              <a:rPr lang="en-US" sz="2000" i="1" dirty="0" smtClean="0">
                <a:solidFill>
                  <a:srgbClr val="7F8EA4"/>
                </a:solidFill>
                <a:latin typeface="Merriweather"/>
                <a:cs typeface="Merriweather"/>
                <a:sym typeface="Merriweather"/>
              </a:rPr>
            </a:br>
            <a:r>
              <a:rPr lang="en-US" sz="2000" i="1" dirty="0" smtClean="0">
                <a:solidFill>
                  <a:srgbClr val="7F8EA4"/>
                </a:solidFill>
                <a:latin typeface="Merriweather"/>
                <a:cs typeface="Merriweather"/>
                <a:sym typeface="Merriweather"/>
              </a:rPr>
              <a:t>  harder </a:t>
            </a:r>
            <a:r>
              <a:rPr lang="en-US" sz="2000" i="1" dirty="0">
                <a:solidFill>
                  <a:srgbClr val="7F8EA4"/>
                </a:solidFill>
                <a:latin typeface="Merriweather"/>
                <a:cs typeface="Merriweather"/>
                <a:sym typeface="Merriweather"/>
              </a:rPr>
              <a:t>yet when living on a fixed income. </a:t>
            </a:r>
            <a:r>
              <a:rPr lang="en-US" sz="2000" i="1" dirty="0" smtClean="0">
                <a:solidFill>
                  <a:srgbClr val="7F8EA4"/>
                </a:solidFill>
                <a:latin typeface="Merriweather"/>
                <a:cs typeface="Merriweather"/>
                <a:sym typeface="Merriweather"/>
              </a:rPr>
              <a:t/>
            </a:r>
            <a:br>
              <a:rPr lang="en-US" sz="2000" i="1" dirty="0" smtClean="0">
                <a:solidFill>
                  <a:srgbClr val="7F8EA4"/>
                </a:solidFill>
                <a:latin typeface="Merriweather"/>
                <a:cs typeface="Merriweather"/>
                <a:sym typeface="Merriweather"/>
              </a:rPr>
            </a:br>
            <a:r>
              <a:rPr lang="en-US" sz="2000" i="1" dirty="0">
                <a:solidFill>
                  <a:srgbClr val="7F8EA4"/>
                </a:solidFill>
                <a:latin typeface="Merriweather"/>
                <a:cs typeface="Merriweather"/>
                <a:sym typeface="Merriweather"/>
              </a:rPr>
              <a:t> </a:t>
            </a:r>
            <a:r>
              <a:rPr lang="en-US" sz="2000" i="1" dirty="0" smtClean="0">
                <a:solidFill>
                  <a:srgbClr val="7F8EA4"/>
                </a:solidFill>
                <a:latin typeface="Merriweather"/>
                <a:cs typeface="Merriweather"/>
                <a:sym typeface="Merriweather"/>
              </a:rPr>
              <a:t> But </a:t>
            </a:r>
            <a:r>
              <a:rPr lang="en-US" sz="2000" i="1" dirty="0">
                <a:solidFill>
                  <a:srgbClr val="7F8EA4"/>
                </a:solidFill>
                <a:latin typeface="Merriweather"/>
                <a:cs typeface="Merriweather"/>
                <a:sym typeface="Merriweather"/>
              </a:rPr>
              <a:t>to get the run-around when you’re </a:t>
            </a:r>
            <a:r>
              <a:rPr lang="en-US" sz="2000" i="1" dirty="0" smtClean="0">
                <a:solidFill>
                  <a:srgbClr val="7F8EA4"/>
                </a:solidFill>
                <a:latin typeface="Merriweather"/>
                <a:cs typeface="Merriweather"/>
                <a:sym typeface="Merriweather"/>
              </a:rPr>
              <a:t>just </a:t>
            </a:r>
            <a:br>
              <a:rPr lang="en-US" sz="2000" i="1" dirty="0" smtClean="0">
                <a:solidFill>
                  <a:srgbClr val="7F8EA4"/>
                </a:solidFill>
                <a:latin typeface="Merriweather"/>
                <a:cs typeface="Merriweather"/>
                <a:sym typeface="Merriweather"/>
              </a:rPr>
            </a:br>
            <a:r>
              <a:rPr lang="en-US" sz="2000" i="1" dirty="0" smtClean="0">
                <a:solidFill>
                  <a:srgbClr val="7F8EA4"/>
                </a:solidFill>
                <a:latin typeface="Merriweather"/>
                <a:cs typeface="Merriweather"/>
                <a:sym typeface="Merriweather"/>
              </a:rPr>
              <a:t>  trying </a:t>
            </a:r>
            <a:r>
              <a:rPr lang="en-US" sz="2000" i="1" dirty="0">
                <a:solidFill>
                  <a:srgbClr val="7F8EA4"/>
                </a:solidFill>
                <a:latin typeface="Merriweather"/>
                <a:cs typeface="Merriweather"/>
                <a:sym typeface="Merriweather"/>
              </a:rPr>
              <a:t>to get much need </a:t>
            </a:r>
            <a:r>
              <a:rPr lang="en-US" sz="2000" i="1" dirty="0" smtClean="0">
                <a:solidFill>
                  <a:srgbClr val="7F8EA4"/>
                </a:solidFill>
                <a:latin typeface="Merriweather"/>
                <a:cs typeface="Merriweather"/>
                <a:sym typeface="Merriweather"/>
              </a:rPr>
              <a:t>help…</a:t>
            </a:r>
          </a:p>
          <a:p>
            <a:pPr>
              <a:lnSpc>
                <a:spcPct val="130000"/>
              </a:lnSpc>
            </a:pPr>
            <a:r>
              <a:rPr lang="en-US" sz="2000" i="1" dirty="0" smtClean="0">
                <a:solidFill>
                  <a:srgbClr val="7F8EA4"/>
                </a:solidFill>
                <a:latin typeface="Merriweather"/>
                <a:cs typeface="Merriweather"/>
                <a:sym typeface="Merriweather"/>
              </a:rPr>
              <a:t>			                                  </a:t>
            </a:r>
          </a:p>
          <a:p>
            <a:pPr>
              <a:lnSpc>
                <a:spcPct val="130000"/>
              </a:lnSpc>
            </a:pPr>
            <a:r>
              <a:rPr lang="en-US" sz="2000" i="1" dirty="0" smtClean="0">
                <a:solidFill>
                  <a:srgbClr val="7F8EA4"/>
                </a:solidFill>
                <a:latin typeface="Merriweather"/>
                <a:cs typeface="Merriweather"/>
                <a:sym typeface="Merriweather"/>
              </a:rPr>
              <a:t>   …</a:t>
            </a:r>
            <a:r>
              <a:rPr lang="en-US" sz="2000" b="1" i="1" dirty="0" smtClean="0">
                <a:solidFill>
                  <a:srgbClr val="7F8EA4"/>
                </a:solidFill>
                <a:latin typeface="Merriweather"/>
                <a:cs typeface="Merriweather"/>
                <a:sym typeface="Merriweather"/>
              </a:rPr>
              <a:t>it </a:t>
            </a:r>
            <a:r>
              <a:rPr lang="en-US" sz="2000" b="1" i="1" dirty="0">
                <a:solidFill>
                  <a:srgbClr val="7F8EA4"/>
                </a:solidFill>
                <a:latin typeface="Merriweather"/>
                <a:cs typeface="Merriweather"/>
                <a:sym typeface="Merriweather"/>
              </a:rPr>
              <a:t>makes </a:t>
            </a:r>
            <a:r>
              <a:rPr lang="en-US" sz="2000" b="1" i="1" dirty="0" smtClean="0">
                <a:solidFill>
                  <a:srgbClr val="7F8EA4"/>
                </a:solidFill>
                <a:latin typeface="Merriweather"/>
                <a:cs typeface="Merriweather"/>
                <a:sym typeface="Merriweather"/>
              </a:rPr>
              <a:t>things </a:t>
            </a:r>
            <a:r>
              <a:rPr lang="en-US" sz="2000" b="1" i="1" dirty="0">
                <a:solidFill>
                  <a:srgbClr val="7F8EA4"/>
                </a:solidFill>
                <a:latin typeface="Merriweather"/>
                <a:cs typeface="Merriweather"/>
                <a:sym typeface="Merriweather"/>
              </a:rPr>
              <a:t>so much harder</a:t>
            </a:r>
            <a:r>
              <a:rPr lang="en-US" sz="2000" i="1" dirty="0">
                <a:solidFill>
                  <a:srgbClr val="7F8EA4"/>
                </a:solidFill>
                <a:latin typeface="Merriweather"/>
                <a:cs typeface="Merriweather"/>
                <a:sym typeface="Merriweather"/>
              </a:rPr>
              <a:t>.</a:t>
            </a:r>
            <a:r>
              <a:rPr lang="en-US" sz="2000" b="1" i="1" dirty="0">
                <a:solidFill>
                  <a:srgbClr val="7F8EA4"/>
                </a:solidFill>
                <a:latin typeface="Merriweather"/>
                <a:cs typeface="Merriweather"/>
                <a:sym typeface="Merriweather"/>
              </a:rPr>
              <a:t>”</a:t>
            </a:r>
            <a:r>
              <a:rPr lang="en-US" sz="2000" i="1" dirty="0">
                <a:solidFill>
                  <a:srgbClr val="7F8EA4"/>
                </a:solidFill>
                <a:latin typeface="Merriweather"/>
                <a:cs typeface="Merriweather"/>
                <a:sym typeface="Merriweather"/>
              </a:rPr>
              <a:t> </a:t>
            </a:r>
            <a:endParaRPr lang="en-US" sz="2000" i="1" dirty="0" smtClean="0">
              <a:solidFill>
                <a:srgbClr val="7F8EA4"/>
              </a:solidFill>
              <a:latin typeface="Merriweather"/>
              <a:cs typeface="Merriweather"/>
              <a:sym typeface="Merriweather"/>
            </a:endParaRPr>
          </a:p>
          <a:p>
            <a:pPr>
              <a:lnSpc>
                <a:spcPct val="130000"/>
              </a:lnSpc>
            </a:pPr>
            <a:endParaRPr lang="en-US" i="1" dirty="0">
              <a:solidFill>
                <a:srgbClr val="7F8EA4"/>
              </a:solidFill>
              <a:latin typeface="Merriweather"/>
              <a:cs typeface="Merriweather"/>
              <a:sym typeface="Merriweather"/>
            </a:endParaRPr>
          </a:p>
          <a:p>
            <a:pPr>
              <a:lnSpc>
                <a:spcPct val="130000"/>
              </a:lnSpc>
            </a:pPr>
            <a:endParaRPr lang="en-US" i="1" dirty="0" smtClean="0">
              <a:solidFill>
                <a:srgbClr val="7F8EA4"/>
              </a:solidFill>
              <a:latin typeface="Merriweather"/>
              <a:cs typeface="Merriweather"/>
              <a:sym typeface="Merriweather"/>
            </a:endParaRPr>
          </a:p>
          <a:p>
            <a:pPr>
              <a:lnSpc>
                <a:spcPct val="130000"/>
              </a:lnSpc>
            </a:pPr>
            <a:endParaRPr lang="en-US" i="1" dirty="0" smtClean="0">
              <a:solidFill>
                <a:srgbClr val="7F8EA4"/>
              </a:solidFill>
              <a:latin typeface="Merriweather"/>
              <a:cs typeface="Merriweather"/>
              <a:sym typeface="Merriweather"/>
            </a:endParaRPr>
          </a:p>
          <a:p>
            <a:pPr>
              <a:lnSpc>
                <a:spcPct val="130000"/>
              </a:lnSpc>
            </a:pPr>
            <a:endParaRPr lang="en-US" i="1" dirty="0">
              <a:solidFill>
                <a:srgbClr val="7F8EA4"/>
              </a:solidFill>
              <a:latin typeface="Merriweather"/>
              <a:cs typeface="Merriweather"/>
              <a:sym typeface="Merriweather"/>
            </a:endParaRPr>
          </a:p>
          <a:p>
            <a:pPr>
              <a:lnSpc>
                <a:spcPct val="130000"/>
              </a:lnSpc>
            </a:pPr>
            <a:r>
              <a:rPr lang="en-US" sz="1200" dirty="0" smtClean="0">
                <a:solidFill>
                  <a:srgbClr val="7F8EA4"/>
                </a:solidFill>
                <a:latin typeface="Merriweather"/>
                <a:cs typeface="Merriweather"/>
                <a:sym typeface="Merriweather"/>
              </a:rPr>
              <a:t>     Medicaid applicant</a:t>
            </a:r>
            <a:r>
              <a:rPr lang="en-US" sz="1200" dirty="0">
                <a:solidFill>
                  <a:srgbClr val="7F8EA4"/>
                </a:solidFill>
                <a:latin typeface="Merriweather"/>
                <a:cs typeface="Merriweather"/>
                <a:sym typeface="Merriweather"/>
              </a:rPr>
              <a:t>, A</a:t>
            </a:r>
            <a:r>
              <a:rPr lang="en-US" sz="1200" dirty="0" smtClean="0">
                <a:solidFill>
                  <a:srgbClr val="7F8EA4"/>
                </a:solidFill>
                <a:latin typeface="Merriweather"/>
                <a:cs typeface="Merriweather"/>
                <a:sym typeface="Merriweather"/>
              </a:rPr>
              <a:t>lbuquerque, New Mexico</a:t>
            </a:r>
            <a:endParaRPr kumimoji="0" lang="en-US" sz="1200" b="0" u="none" strike="noStrike" cap="none" spc="0" normalizeH="0" baseline="0" dirty="0">
              <a:ln>
                <a:noFill/>
              </a:ln>
              <a:solidFill>
                <a:srgbClr val="000000"/>
              </a:solidFill>
              <a:effectLst/>
              <a:uFillTx/>
              <a:latin typeface="Merriweather"/>
              <a:cs typeface="Merriweather"/>
              <a:sym typeface="Arial"/>
            </a:endParaRPr>
          </a:p>
        </p:txBody>
      </p:sp>
    </p:spTree>
    <p:extLst>
      <p:ext uri="{BB962C8B-B14F-4D97-AF65-F5344CB8AC3E}">
        <p14:creationId xmlns:p14="http://schemas.microsoft.com/office/powerpoint/2010/main" val="311312546"/>
      </p:ext>
    </p:extLst>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p:nvPr/>
        </p:nvSpPr>
        <p:spPr>
          <a:xfrm>
            <a:off x="141524" y="76024"/>
            <a:ext cx="66033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USER NEEDS</a:t>
            </a:r>
          </a:p>
        </p:txBody>
      </p:sp>
      <p:sp>
        <p:nvSpPr>
          <p:cNvPr id="460" name="Shape 460"/>
          <p:cNvSpPr/>
          <p:nvPr/>
        </p:nvSpPr>
        <p:spPr>
          <a:xfrm>
            <a:off x="206675" y="499975"/>
            <a:ext cx="8665501" cy="1"/>
          </a:xfrm>
          <a:prstGeom prst="line">
            <a:avLst/>
          </a:prstGeom>
          <a:ln>
            <a:solidFill>
              <a:srgbClr val="72849E"/>
            </a:solidFill>
          </a:ln>
        </p:spPr>
        <p:txBody>
          <a:bodyPr lIns="45719" rIns="45719"/>
          <a:lstStyle/>
          <a:p>
            <a:endParaRPr/>
          </a:p>
        </p:txBody>
      </p:sp>
      <p:sp>
        <p:nvSpPr>
          <p:cNvPr id="461" name="Shape 461"/>
          <p:cNvSpPr/>
          <p:nvPr/>
        </p:nvSpPr>
        <p:spPr>
          <a:xfrm>
            <a:off x="638990" y="2904302"/>
            <a:ext cx="7725898" cy="1976127"/>
          </a:xfrm>
          <a:prstGeom prst="rect">
            <a:avLst/>
          </a:prstGeom>
          <a:ln w="12700">
            <a:miter lim="400000"/>
          </a:ln>
          <a:extLst>
            <a:ext uri="{C572A759-6A51-4108-AA02-DFA0A04FC94B}">
              <ma14:wrappingTextBoxFlag xmlns:ma14="http://schemas.microsoft.com/office/mac/drawingml/2011/main" val="1"/>
            </a:ext>
          </a:extLst>
        </p:spPr>
        <p:txBody>
          <a:bodyPr lIns="45719" rIns="45719" numCol="2" spcCol="274320">
            <a:noAutofit/>
          </a:bodyPr>
          <a:lstStyle/>
          <a:p>
            <a:pPr>
              <a:lnSpc>
                <a:spcPct val="115000"/>
              </a:lnSpc>
              <a:spcBef>
                <a:spcPts val="1000"/>
              </a:spcBef>
              <a:defRPr sz="1100">
                <a:solidFill>
                  <a:srgbClr val="333F54"/>
                </a:solidFill>
                <a:latin typeface="Merriweather"/>
                <a:ea typeface="Merriweather"/>
                <a:cs typeface="Merriweather"/>
                <a:sym typeface="Merriweather"/>
              </a:defRPr>
            </a:pPr>
            <a:r>
              <a:rPr lang="en-US" dirty="0" smtClean="0"/>
              <a:t>Preferences </a:t>
            </a:r>
            <a:r>
              <a:rPr dirty="0" smtClean="0"/>
              <a:t>for </a:t>
            </a:r>
            <a:r>
              <a:rPr dirty="0"/>
              <a:t>how to </a:t>
            </a:r>
            <a:r>
              <a:rPr lang="en-US" dirty="0" smtClean="0"/>
              <a:t>engage with programs </a:t>
            </a:r>
            <a:r>
              <a:rPr dirty="0" smtClean="0"/>
              <a:t>var</a:t>
            </a:r>
            <a:r>
              <a:rPr lang="en-US" dirty="0" smtClean="0"/>
              <a:t>ies</a:t>
            </a:r>
            <a:r>
              <a:rPr dirty="0" smtClean="0"/>
              <a:t> </a:t>
            </a:r>
            <a:r>
              <a:rPr dirty="0"/>
              <a:t>from person to person, and those </a:t>
            </a:r>
            <a:r>
              <a:rPr dirty="0" smtClean="0"/>
              <a:t>are </a:t>
            </a:r>
            <a:r>
              <a:rPr dirty="0"/>
              <a:t>usually </a:t>
            </a:r>
            <a:r>
              <a:rPr dirty="0" smtClean="0"/>
              <a:t>strong</a:t>
            </a:r>
            <a:r>
              <a:rPr lang="en-US" dirty="0" smtClean="0"/>
              <a:t>.</a:t>
            </a:r>
            <a:endParaRPr dirty="0"/>
          </a:p>
          <a:p>
            <a:pPr>
              <a:lnSpc>
                <a:spcPct val="115000"/>
              </a:lnSpc>
              <a:spcBef>
                <a:spcPts val="1000"/>
              </a:spcBef>
              <a:defRPr sz="1100">
                <a:solidFill>
                  <a:srgbClr val="333F54"/>
                </a:solidFill>
                <a:latin typeface="Merriweather"/>
                <a:ea typeface="Merriweather"/>
                <a:cs typeface="Merriweather"/>
                <a:sym typeface="Merriweather"/>
              </a:defRPr>
            </a:pPr>
            <a:r>
              <a:rPr lang="en-US" dirty="0"/>
              <a:t>Applicants who prefer online interactions are often more comfortable with technology, and/or they want to avoid the sense of discrimination, stigma or embarrassment that many feel with visiting a local office or having to reveal private information to another person.</a:t>
            </a:r>
          </a:p>
          <a:p>
            <a:pPr>
              <a:lnSpc>
                <a:spcPct val="115000"/>
              </a:lnSpc>
              <a:spcBef>
                <a:spcPts val="1000"/>
              </a:spcBef>
              <a:defRPr sz="1100">
                <a:solidFill>
                  <a:srgbClr val="333F54"/>
                </a:solidFill>
                <a:latin typeface="Merriweather"/>
                <a:ea typeface="Merriweather"/>
                <a:cs typeface="Merriweather"/>
                <a:sym typeface="Merriweather"/>
              </a:defRPr>
            </a:pPr>
            <a:r>
              <a:rPr dirty="0" smtClean="0"/>
              <a:t>Applicants </a:t>
            </a:r>
            <a:r>
              <a:rPr dirty="0"/>
              <a:t>who prefer in-person interactions appreciate being walked through the process and having their experience tailored to their needs; the personal connection helps them avoid feeling overwhelmed or nervous</a:t>
            </a:r>
            <a:r>
              <a:rPr dirty="0" smtClean="0"/>
              <a:t>.</a:t>
            </a:r>
            <a:endParaRPr dirty="0"/>
          </a:p>
          <a:p>
            <a:pPr>
              <a:lnSpc>
                <a:spcPct val="115000"/>
              </a:lnSpc>
              <a:spcBef>
                <a:spcPts val="1000"/>
              </a:spcBef>
              <a:defRPr sz="1100">
                <a:solidFill>
                  <a:srgbClr val="333F54"/>
                </a:solidFill>
                <a:latin typeface="Merriweather"/>
                <a:ea typeface="Merriweather"/>
                <a:cs typeface="Merriweather"/>
                <a:sym typeface="Merriweather"/>
              </a:defRPr>
            </a:pPr>
            <a:r>
              <a:rPr lang="en-US" dirty="0" smtClean="0"/>
              <a:t>Many </a:t>
            </a:r>
            <a:r>
              <a:rPr lang="en-US" dirty="0"/>
              <a:t>a</a:t>
            </a:r>
            <a:r>
              <a:rPr dirty="0" smtClean="0"/>
              <a:t>pplicants </a:t>
            </a:r>
            <a:r>
              <a:rPr dirty="0"/>
              <a:t>who prefer phone interactions </a:t>
            </a:r>
            <a:r>
              <a:rPr lang="en-US" dirty="0" smtClean="0"/>
              <a:t>appreciate </a:t>
            </a:r>
            <a:r>
              <a:rPr dirty="0" smtClean="0"/>
              <a:t>the </a:t>
            </a:r>
            <a:r>
              <a:rPr dirty="0"/>
              <a:t>personal, human </a:t>
            </a:r>
            <a:r>
              <a:rPr lang="en-US" dirty="0" smtClean="0"/>
              <a:t>contact</a:t>
            </a:r>
            <a:r>
              <a:rPr dirty="0" smtClean="0"/>
              <a:t>, </a:t>
            </a:r>
            <a:r>
              <a:rPr dirty="0"/>
              <a:t>but </a:t>
            </a:r>
            <a:r>
              <a:rPr lang="en-US" dirty="0" smtClean="0"/>
              <a:t>use the phone since </a:t>
            </a:r>
            <a:r>
              <a:rPr dirty="0" smtClean="0"/>
              <a:t>visiting office</a:t>
            </a:r>
            <a:r>
              <a:rPr lang="en-US" dirty="0" smtClean="0"/>
              <a:t>s</a:t>
            </a:r>
            <a:r>
              <a:rPr dirty="0" smtClean="0"/>
              <a:t> </a:t>
            </a:r>
            <a:r>
              <a:rPr lang="en-US" dirty="0" smtClean="0"/>
              <a:t>can </a:t>
            </a:r>
            <a:r>
              <a:rPr dirty="0" smtClean="0"/>
              <a:t>be </a:t>
            </a:r>
            <a:r>
              <a:rPr dirty="0"/>
              <a:t>prohibitively difficult. </a:t>
            </a:r>
          </a:p>
        </p:txBody>
      </p:sp>
      <p:sp>
        <p:nvSpPr>
          <p:cNvPr id="462" name="Shape 462"/>
          <p:cNvSpPr/>
          <p:nvPr/>
        </p:nvSpPr>
        <p:spPr>
          <a:xfrm>
            <a:off x="580025" y="838200"/>
            <a:ext cx="7725899" cy="18427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solidFill>
                  <a:srgbClr val="0D71BC"/>
                </a:solidFill>
              </a:rPr>
              <a:t>As an applicant, I need…</a:t>
            </a:r>
          </a:p>
          <a:p>
            <a:pPr>
              <a:lnSpc>
                <a:spcPct val="115000"/>
              </a:lnSpc>
              <a:defRPr i="1">
                <a:solidFill>
                  <a:srgbClr val="E31C3D"/>
                </a:solidFill>
                <a:latin typeface="Merriweather"/>
                <a:ea typeface="Merriweather"/>
                <a:cs typeface="Merriweather"/>
                <a:sym typeface="Merriweather"/>
              </a:defRPr>
            </a:pPr>
            <a:endParaRPr dirty="0">
              <a:solidFill>
                <a:srgbClr val="0D71BC"/>
              </a:solidFill>
            </a:endParaRPr>
          </a:p>
          <a:p>
            <a:pPr>
              <a:lnSpc>
                <a:spcPct val="115000"/>
              </a:lnSpc>
              <a:defRPr sz="1900" b="1">
                <a:solidFill>
                  <a:srgbClr val="E31C3D"/>
                </a:solidFill>
                <a:latin typeface="Merriweather"/>
                <a:ea typeface="Merriweather"/>
                <a:cs typeface="Merriweather"/>
                <a:sym typeface="Merriweather"/>
              </a:defRPr>
            </a:pPr>
            <a:r>
              <a:rPr dirty="0">
                <a:solidFill>
                  <a:srgbClr val="0D71BC"/>
                </a:solidFill>
              </a:rPr>
              <a:t>A variety of options for how </a:t>
            </a:r>
            <a:endParaRPr lang="en-US" dirty="0" smtClean="0">
              <a:solidFill>
                <a:srgbClr val="0D71BC"/>
              </a:solidFill>
            </a:endParaRPr>
          </a:p>
          <a:p>
            <a:pPr>
              <a:lnSpc>
                <a:spcPct val="115000"/>
              </a:lnSpc>
              <a:defRPr sz="1900" b="1">
                <a:solidFill>
                  <a:srgbClr val="E31C3D"/>
                </a:solidFill>
                <a:latin typeface="Merriweather"/>
                <a:ea typeface="Merriweather"/>
                <a:cs typeface="Merriweather"/>
                <a:sym typeface="Merriweather"/>
              </a:defRPr>
            </a:pPr>
            <a:r>
              <a:rPr dirty="0" smtClean="0">
                <a:solidFill>
                  <a:srgbClr val="0D71BC"/>
                </a:solidFill>
              </a:rPr>
              <a:t>I </a:t>
            </a:r>
            <a:r>
              <a:rPr dirty="0">
                <a:solidFill>
                  <a:srgbClr val="0D71BC"/>
                </a:solidFill>
              </a:rPr>
              <a:t>interact </a:t>
            </a:r>
            <a:r>
              <a:rPr dirty="0" smtClean="0">
                <a:solidFill>
                  <a:srgbClr val="0D71BC"/>
                </a:solidFill>
              </a:rPr>
              <a:t>with </a:t>
            </a:r>
            <a:r>
              <a:rPr dirty="0">
                <a:solidFill>
                  <a:srgbClr val="0D71BC"/>
                </a:solidFill>
              </a:rPr>
              <a:t>benefits programs.</a:t>
            </a:r>
          </a:p>
          <a:p>
            <a:pPr>
              <a:lnSpc>
                <a:spcPct val="115000"/>
              </a:lnSpc>
              <a:defRPr i="1">
                <a:solidFill>
                  <a:srgbClr val="0071BC"/>
                </a:solidFill>
                <a:latin typeface="Merriweather"/>
                <a:ea typeface="Merriweather"/>
                <a:cs typeface="Merriweather"/>
                <a:sym typeface="Merriweather"/>
              </a:defRPr>
            </a:pPr>
            <a:endParaRPr dirty="0">
              <a:solidFill>
                <a:srgbClr val="0D71BC"/>
              </a:solidFill>
            </a:endParaRPr>
          </a:p>
          <a:p>
            <a:pPr>
              <a:lnSpc>
                <a:spcPct val="115000"/>
              </a:lnSpc>
              <a:defRPr>
                <a:solidFill>
                  <a:srgbClr val="0D71BC"/>
                </a:solidFill>
                <a:latin typeface="Source sans pro"/>
                <a:ea typeface="Source sans pro"/>
                <a:cs typeface="Source sans pro"/>
                <a:sym typeface="Source sans pro"/>
              </a:defRPr>
            </a:pPr>
            <a:r>
              <a:rPr dirty="0">
                <a:solidFill>
                  <a:srgbClr val="0D71BC"/>
                </a:solidFill>
              </a:rPr>
              <a:t>WE HEARD:</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580025" y="838200"/>
            <a:ext cx="7725899" cy="18427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solidFill>
                  <a:srgbClr val="0D71BC"/>
                </a:solidFill>
              </a:rPr>
              <a:t>As an applicant, I need…</a:t>
            </a:r>
          </a:p>
          <a:p>
            <a:pPr>
              <a:lnSpc>
                <a:spcPct val="115000"/>
              </a:lnSpc>
              <a:defRPr i="1">
                <a:solidFill>
                  <a:srgbClr val="E31C3D"/>
                </a:solidFill>
                <a:latin typeface="Merriweather"/>
                <a:ea typeface="Merriweather"/>
                <a:cs typeface="Merriweather"/>
                <a:sym typeface="Merriweather"/>
              </a:defRPr>
            </a:pPr>
            <a:endParaRPr dirty="0">
              <a:solidFill>
                <a:srgbClr val="0D71BC"/>
              </a:solidFill>
            </a:endParaRPr>
          </a:p>
          <a:p>
            <a:pPr>
              <a:lnSpc>
                <a:spcPct val="115000"/>
              </a:lnSpc>
              <a:defRPr sz="1800" b="1">
                <a:solidFill>
                  <a:srgbClr val="E31C3D"/>
                </a:solidFill>
                <a:latin typeface="Merriweather"/>
                <a:ea typeface="Merriweather"/>
                <a:cs typeface="Merriweather"/>
                <a:sym typeface="Merriweather"/>
              </a:defRPr>
            </a:pPr>
            <a:r>
              <a:rPr sz="1900" dirty="0">
                <a:solidFill>
                  <a:srgbClr val="0D71BC"/>
                </a:solidFill>
              </a:rPr>
              <a:t>Notifications and feedback loops </a:t>
            </a:r>
            <a:r>
              <a:rPr lang="en-US" sz="1900" dirty="0" smtClean="0">
                <a:solidFill>
                  <a:srgbClr val="0D71BC"/>
                </a:solidFill>
              </a:rPr>
              <a:t/>
            </a:r>
            <a:br>
              <a:rPr lang="en-US" sz="1900" dirty="0" smtClean="0">
                <a:solidFill>
                  <a:srgbClr val="0D71BC"/>
                </a:solidFill>
              </a:rPr>
            </a:br>
            <a:r>
              <a:rPr lang="en-US" sz="1900" dirty="0" smtClean="0">
                <a:solidFill>
                  <a:srgbClr val="0D71BC"/>
                </a:solidFill>
              </a:rPr>
              <a:t>that</a:t>
            </a:r>
            <a:r>
              <a:rPr sz="1900" dirty="0" smtClean="0">
                <a:solidFill>
                  <a:srgbClr val="0D71BC"/>
                </a:solidFill>
              </a:rPr>
              <a:t> </a:t>
            </a:r>
            <a:r>
              <a:rPr sz="1900" dirty="0">
                <a:solidFill>
                  <a:srgbClr val="0D71BC"/>
                </a:solidFill>
              </a:rPr>
              <a:t>are </a:t>
            </a:r>
            <a:r>
              <a:rPr sz="1900" dirty="0" smtClean="0">
                <a:solidFill>
                  <a:srgbClr val="0D71BC"/>
                </a:solidFill>
              </a:rPr>
              <a:t>reliable</a:t>
            </a:r>
            <a:r>
              <a:rPr lang="en-US" sz="1900" dirty="0">
                <a:solidFill>
                  <a:srgbClr val="0D71BC"/>
                </a:solidFill>
              </a:rPr>
              <a:t> and </a:t>
            </a:r>
            <a:r>
              <a:rPr sz="1900" dirty="0" smtClean="0">
                <a:solidFill>
                  <a:srgbClr val="0D71BC"/>
                </a:solidFill>
              </a:rPr>
              <a:t>timely.</a:t>
            </a:r>
            <a:endParaRPr dirty="0">
              <a:solidFill>
                <a:srgbClr val="0D71BC"/>
              </a:solidFill>
            </a:endParaRPr>
          </a:p>
          <a:p>
            <a:pPr>
              <a:lnSpc>
                <a:spcPct val="115000"/>
              </a:lnSpc>
              <a:defRPr i="1">
                <a:solidFill>
                  <a:srgbClr val="02BFE7"/>
                </a:solidFill>
                <a:latin typeface="Merriweather"/>
                <a:ea typeface="Merriweather"/>
                <a:cs typeface="Merriweather"/>
                <a:sym typeface="Merriweather"/>
              </a:defRPr>
            </a:pPr>
            <a:endParaRPr lang="en-US" dirty="0"/>
          </a:p>
          <a:p>
            <a:pPr>
              <a:lnSpc>
                <a:spcPct val="115000"/>
              </a:lnSpc>
              <a:defRPr>
                <a:solidFill>
                  <a:srgbClr val="0D71BC"/>
                </a:solidFill>
                <a:latin typeface="Source sans pro"/>
                <a:ea typeface="Source sans pro"/>
                <a:cs typeface="Source sans pro"/>
                <a:sym typeface="Source sans pro"/>
              </a:defRPr>
            </a:pPr>
            <a:r>
              <a:rPr lang="en-US" dirty="0"/>
              <a:t>WE HEARD:</a:t>
            </a:r>
          </a:p>
        </p:txBody>
      </p:sp>
      <p:sp>
        <p:nvSpPr>
          <p:cNvPr id="465" name="Shape 465"/>
          <p:cNvSpPr/>
          <p:nvPr/>
        </p:nvSpPr>
        <p:spPr>
          <a:xfrm>
            <a:off x="141524" y="76024"/>
            <a:ext cx="66033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USER NEEDS</a:t>
            </a:r>
          </a:p>
        </p:txBody>
      </p:sp>
      <p:sp>
        <p:nvSpPr>
          <p:cNvPr id="466" name="Shape 466"/>
          <p:cNvSpPr/>
          <p:nvPr/>
        </p:nvSpPr>
        <p:spPr>
          <a:xfrm>
            <a:off x="206675" y="499975"/>
            <a:ext cx="8665501" cy="1"/>
          </a:xfrm>
          <a:prstGeom prst="line">
            <a:avLst/>
          </a:prstGeom>
          <a:ln>
            <a:solidFill>
              <a:srgbClr val="72849E"/>
            </a:solidFill>
          </a:ln>
        </p:spPr>
        <p:txBody>
          <a:bodyPr lIns="45719" rIns="45719"/>
          <a:lstStyle/>
          <a:p>
            <a:endParaRPr/>
          </a:p>
        </p:txBody>
      </p:sp>
      <p:sp>
        <p:nvSpPr>
          <p:cNvPr id="467" name="Shape 467"/>
          <p:cNvSpPr/>
          <p:nvPr/>
        </p:nvSpPr>
        <p:spPr>
          <a:xfrm>
            <a:off x="654865" y="2913063"/>
            <a:ext cx="7995113" cy="1997603"/>
          </a:xfrm>
          <a:prstGeom prst="rect">
            <a:avLst/>
          </a:prstGeom>
          <a:ln w="12700">
            <a:miter lim="400000"/>
          </a:ln>
          <a:extLst>
            <a:ext uri="{C572A759-6A51-4108-AA02-DFA0A04FC94B}">
              <ma14:wrappingTextBoxFlag xmlns:ma14="http://schemas.microsoft.com/office/mac/drawingml/2011/main" val="1"/>
            </a:ext>
          </a:extLst>
        </p:spPr>
        <p:txBody>
          <a:bodyPr lIns="45719" rIns="45719" numCol="2" spcCol="274320">
            <a:noAutofit/>
          </a:bodyPr>
          <a:lstStyle/>
          <a:p>
            <a:pPr lvl="2">
              <a:lnSpc>
                <a:spcPct val="120000"/>
              </a:lnSpc>
              <a:spcBef>
                <a:spcPts val="1000"/>
              </a:spcBef>
              <a:defRPr sz="1000">
                <a:solidFill>
                  <a:srgbClr val="333F54"/>
                </a:solidFill>
                <a:latin typeface="Merriweather"/>
                <a:ea typeface="Merriweather"/>
                <a:cs typeface="Merriweather"/>
                <a:sym typeface="Merriweather"/>
              </a:defRPr>
            </a:pPr>
            <a:r>
              <a:rPr lang="en-US" sz="1100" dirty="0" smtClean="0"/>
              <a:t>Reliance </a:t>
            </a:r>
            <a:r>
              <a:rPr sz="1100" dirty="0" smtClean="0"/>
              <a:t>on </a:t>
            </a:r>
            <a:r>
              <a:rPr lang="en-US" sz="1100" dirty="0" smtClean="0"/>
              <a:t>letter </a:t>
            </a:r>
            <a:r>
              <a:rPr sz="1100" dirty="0" smtClean="0"/>
              <a:t>mail </a:t>
            </a:r>
            <a:r>
              <a:rPr lang="en-US" sz="1100" dirty="0" smtClean="0"/>
              <a:t>as the only form of correspondence </a:t>
            </a:r>
            <a:r>
              <a:rPr sz="1100" dirty="0" smtClean="0"/>
              <a:t>is </a:t>
            </a:r>
            <a:r>
              <a:rPr sz="1100" dirty="0"/>
              <a:t>problematic, since many applicants do not have stable addresses, and it is easy for mail to get lost or </a:t>
            </a:r>
            <a:r>
              <a:rPr sz="1100" dirty="0" smtClean="0"/>
              <a:t>delayed</a:t>
            </a:r>
            <a:r>
              <a:rPr lang="en-US" sz="1100" dirty="0" smtClean="0"/>
              <a:t>.</a:t>
            </a:r>
            <a:endParaRPr sz="1100" dirty="0"/>
          </a:p>
          <a:p>
            <a:pPr lvl="2">
              <a:lnSpc>
                <a:spcPct val="120000"/>
              </a:lnSpc>
              <a:spcBef>
                <a:spcPts val="1000"/>
              </a:spcBef>
              <a:defRPr sz="1000">
                <a:solidFill>
                  <a:srgbClr val="333F54"/>
                </a:solidFill>
                <a:latin typeface="Merriweather"/>
                <a:ea typeface="Merriweather"/>
                <a:cs typeface="Merriweather"/>
                <a:sym typeface="Merriweather"/>
              </a:defRPr>
            </a:pPr>
            <a:r>
              <a:rPr sz="1100" dirty="0" smtClean="0"/>
              <a:t>Even </a:t>
            </a:r>
            <a:r>
              <a:rPr sz="1100" dirty="0"/>
              <a:t>when notices do reach applicants, information and instructions are often hard to understand (not at the right reading/comprehension level, not in the applicant’s native language, etc.).</a:t>
            </a:r>
          </a:p>
          <a:p>
            <a:pPr lvl="2">
              <a:lnSpc>
                <a:spcPct val="120000"/>
              </a:lnSpc>
              <a:spcBef>
                <a:spcPts val="1000"/>
              </a:spcBef>
              <a:defRPr sz="1000">
                <a:solidFill>
                  <a:srgbClr val="333F54"/>
                </a:solidFill>
                <a:latin typeface="Merriweather"/>
                <a:ea typeface="Merriweather"/>
                <a:cs typeface="Merriweather"/>
                <a:sym typeface="Merriweather"/>
              </a:defRPr>
            </a:pPr>
            <a:r>
              <a:rPr lang="en-US" sz="1100" dirty="0" smtClean="0"/>
              <a:t>If notices aren’t received, </a:t>
            </a:r>
            <a:r>
              <a:rPr lang="en-US" sz="1100" dirty="0"/>
              <a:t>a</a:t>
            </a:r>
            <a:r>
              <a:rPr sz="1100" dirty="0" smtClean="0"/>
              <a:t>pplicants </a:t>
            </a:r>
            <a:r>
              <a:rPr sz="1100" dirty="0"/>
              <a:t>often discover there have been changes to their benefits once it’s already too late (e.g. at the doctor’s office or grocery store checkout when they’re trying to use them</a:t>
            </a:r>
            <a:r>
              <a:rPr sz="1100" dirty="0" smtClean="0"/>
              <a:t>)</a:t>
            </a:r>
            <a:r>
              <a:rPr lang="en-US" sz="1100" dirty="0"/>
              <a:t>.</a:t>
            </a:r>
            <a:endParaRPr sz="1100" dirty="0"/>
          </a:p>
          <a:p>
            <a:pPr lvl="2">
              <a:lnSpc>
                <a:spcPct val="120000"/>
              </a:lnSpc>
              <a:spcBef>
                <a:spcPts val="1000"/>
              </a:spcBef>
              <a:defRPr sz="1100">
                <a:solidFill>
                  <a:srgbClr val="333F54"/>
                </a:solidFill>
                <a:latin typeface="Merriweather"/>
                <a:ea typeface="Merriweather"/>
                <a:cs typeface="Merriweather"/>
                <a:sym typeface="Merriweather"/>
              </a:defRPr>
            </a:pPr>
            <a:endParaRPr sz="1100" dirty="0"/>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p:nvPr/>
        </p:nvSpPr>
        <p:spPr>
          <a:xfrm>
            <a:off x="580025" y="838200"/>
            <a:ext cx="7016699" cy="209054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dirty="0"/>
              <a:t>As an applicant, it’s helpful when I can…</a:t>
            </a:r>
          </a:p>
          <a:p>
            <a:pPr>
              <a:lnSpc>
                <a:spcPct val="115000"/>
              </a:lnSpc>
              <a:defRPr i="1">
                <a:solidFill>
                  <a:srgbClr val="0D71BC"/>
                </a:solidFill>
                <a:latin typeface="Merriweather"/>
                <a:ea typeface="Merriweather"/>
                <a:cs typeface="Merriweather"/>
                <a:sym typeface="Merriweather"/>
              </a:defRPr>
            </a:pPr>
            <a:endParaRPr dirty="0"/>
          </a:p>
          <a:p>
            <a:pPr>
              <a:lnSpc>
                <a:spcPct val="115000"/>
              </a:lnSpc>
              <a:defRPr sz="1900" b="1">
                <a:solidFill>
                  <a:srgbClr val="0D71BC"/>
                </a:solidFill>
                <a:latin typeface="Merriweather"/>
                <a:ea typeface="Merriweather"/>
                <a:cs typeface="Merriweather"/>
                <a:sym typeface="Merriweather"/>
              </a:defRPr>
            </a:pPr>
            <a:r>
              <a:rPr dirty="0"/>
              <a:t>Learn about and apply for assistance </a:t>
            </a:r>
            <a:br>
              <a:rPr dirty="0"/>
            </a:br>
            <a:r>
              <a:rPr lang="en-US" dirty="0" smtClean="0"/>
              <a:t>though </a:t>
            </a:r>
            <a:r>
              <a:rPr dirty="0" smtClean="0"/>
              <a:t>an </a:t>
            </a:r>
            <a:r>
              <a:rPr dirty="0"/>
              <a:t>independent organization.</a:t>
            </a:r>
          </a:p>
          <a:p>
            <a:pPr>
              <a:lnSpc>
                <a:spcPct val="115000"/>
              </a:lnSpc>
              <a:defRPr i="1">
                <a:solidFill>
                  <a:srgbClr val="02BFE7"/>
                </a:solidFill>
                <a:latin typeface="Merriweather"/>
                <a:ea typeface="Merriweather"/>
                <a:cs typeface="Merriweather"/>
                <a:sym typeface="Merriweather"/>
              </a:defRPr>
            </a:pPr>
            <a:endParaRPr dirty="0"/>
          </a:p>
          <a:p>
            <a:pPr>
              <a:lnSpc>
                <a:spcPct val="115000"/>
              </a:lnSpc>
              <a:defRPr>
                <a:solidFill>
                  <a:srgbClr val="0D71BC"/>
                </a:solidFill>
                <a:latin typeface="Source sans pro"/>
                <a:ea typeface="Source sans pro"/>
                <a:cs typeface="Source sans pro"/>
                <a:sym typeface="Source sans pro"/>
              </a:defRPr>
            </a:pPr>
            <a:r>
              <a:rPr dirty="0"/>
              <a:t>WE HEARD:</a:t>
            </a:r>
          </a:p>
          <a:p>
            <a:pPr>
              <a:lnSpc>
                <a:spcPct val="115000"/>
              </a:lnSpc>
              <a:defRPr i="1">
                <a:solidFill>
                  <a:srgbClr val="02BFE7"/>
                </a:solidFill>
                <a:latin typeface="Merriweather"/>
                <a:ea typeface="Merriweather"/>
                <a:cs typeface="Merriweather"/>
                <a:sym typeface="Merriweather"/>
              </a:defRPr>
            </a:pPr>
            <a:endParaRPr dirty="0"/>
          </a:p>
        </p:txBody>
      </p:sp>
      <p:sp>
        <p:nvSpPr>
          <p:cNvPr id="472" name="Shape 472"/>
          <p:cNvSpPr/>
          <p:nvPr/>
        </p:nvSpPr>
        <p:spPr>
          <a:xfrm>
            <a:off x="141524" y="76024"/>
            <a:ext cx="66033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WORKS WELL </a:t>
            </a:r>
          </a:p>
        </p:txBody>
      </p:sp>
      <p:sp>
        <p:nvSpPr>
          <p:cNvPr id="473" name="Shape 473"/>
          <p:cNvSpPr/>
          <p:nvPr/>
        </p:nvSpPr>
        <p:spPr>
          <a:xfrm>
            <a:off x="206675" y="499975"/>
            <a:ext cx="8665501" cy="1"/>
          </a:xfrm>
          <a:prstGeom prst="line">
            <a:avLst/>
          </a:prstGeom>
          <a:ln>
            <a:solidFill>
              <a:srgbClr val="72849E"/>
            </a:solidFill>
          </a:ln>
        </p:spPr>
        <p:txBody>
          <a:bodyPr lIns="45719" rIns="45719"/>
          <a:lstStyle/>
          <a:p>
            <a:endParaRPr/>
          </a:p>
        </p:txBody>
      </p:sp>
      <p:sp>
        <p:nvSpPr>
          <p:cNvPr id="474" name="Shape 474"/>
          <p:cNvSpPr/>
          <p:nvPr/>
        </p:nvSpPr>
        <p:spPr>
          <a:xfrm>
            <a:off x="656167" y="2898547"/>
            <a:ext cx="7588249" cy="1498828"/>
          </a:xfrm>
          <a:prstGeom prst="rect">
            <a:avLst/>
          </a:prstGeom>
          <a:ln w="12700">
            <a:miter lim="400000"/>
          </a:ln>
          <a:extLst>
            <a:ext uri="{C572A759-6A51-4108-AA02-DFA0A04FC94B}">
              <ma14:wrappingTextBoxFlag xmlns:ma14="http://schemas.microsoft.com/office/mac/drawingml/2011/main" val="1"/>
            </a:ext>
          </a:extLst>
        </p:spPr>
        <p:txBody>
          <a:bodyPr wrap="square" lIns="45719" rIns="45719" numCol="2" spcCol="39089">
            <a:noAutofit/>
          </a:bodyPr>
          <a:lstStyle/>
          <a:p>
            <a:pPr>
              <a:lnSpc>
                <a:spcPct val="115000"/>
              </a:lnSpc>
              <a:spcBef>
                <a:spcPts val="1000"/>
              </a:spcBef>
              <a:defRPr sz="1100">
                <a:solidFill>
                  <a:srgbClr val="333F54"/>
                </a:solidFill>
                <a:latin typeface="Merriweather"/>
                <a:ea typeface="Merriweather"/>
                <a:cs typeface="Merriweather"/>
                <a:sym typeface="Merriweather"/>
              </a:defRPr>
            </a:pPr>
            <a:r>
              <a:rPr dirty="0"/>
              <a:t>The personal connections fostered at CBOs helps reassure applicants and makes the process less intimidating.</a:t>
            </a:r>
          </a:p>
          <a:p>
            <a:pPr>
              <a:lnSpc>
                <a:spcPct val="115000"/>
              </a:lnSpc>
              <a:spcBef>
                <a:spcPts val="1000"/>
              </a:spcBef>
              <a:defRPr sz="1100">
                <a:solidFill>
                  <a:srgbClr val="333F54"/>
                </a:solidFill>
                <a:latin typeface="Merriweather"/>
                <a:ea typeface="Merriweather"/>
                <a:cs typeface="Merriweather"/>
                <a:sym typeface="Merriweather"/>
              </a:defRPr>
            </a:pPr>
            <a:r>
              <a:rPr dirty="0"/>
              <a:t>Staff at CBOs tend to find meaning in helping </a:t>
            </a:r>
            <a:r>
              <a:rPr lang="en-US" dirty="0" smtClean="0"/>
              <a:t/>
            </a:r>
            <a:br>
              <a:rPr lang="en-US" dirty="0" smtClean="0"/>
            </a:br>
            <a:r>
              <a:rPr dirty="0" smtClean="0"/>
              <a:t>others</a:t>
            </a:r>
            <a:r>
              <a:rPr dirty="0"/>
              <a:t>, and therefore treat applicants with </a:t>
            </a:r>
            <a:r>
              <a:rPr lang="en-US" dirty="0" smtClean="0"/>
              <a:t/>
            </a:r>
            <a:br>
              <a:rPr lang="en-US" dirty="0" smtClean="0"/>
            </a:br>
            <a:r>
              <a:rPr dirty="0" smtClean="0"/>
              <a:t>more </a:t>
            </a:r>
            <a:r>
              <a:rPr dirty="0"/>
              <a:t>respect.</a:t>
            </a:r>
          </a:p>
          <a:p>
            <a:pPr>
              <a:lnSpc>
                <a:spcPct val="115000"/>
              </a:lnSpc>
              <a:spcBef>
                <a:spcPts val="1000"/>
              </a:spcBef>
              <a:defRPr sz="1100">
                <a:solidFill>
                  <a:srgbClr val="333F54"/>
                </a:solidFill>
                <a:latin typeface="Merriweather"/>
                <a:ea typeface="Merriweather"/>
                <a:cs typeface="Merriweather"/>
                <a:sym typeface="Merriweather"/>
              </a:defRPr>
            </a:pPr>
            <a:r>
              <a:rPr dirty="0"/>
              <a:t>Wait times at CBOs are almost always much </a:t>
            </a:r>
            <a:r>
              <a:rPr lang="en-US" dirty="0" smtClean="0"/>
              <a:t/>
            </a:r>
            <a:br>
              <a:rPr lang="en-US" dirty="0" smtClean="0"/>
            </a:br>
            <a:r>
              <a:rPr dirty="0" smtClean="0"/>
              <a:t>shorter </a:t>
            </a:r>
            <a:r>
              <a:rPr dirty="0"/>
              <a:t>than at government offices.</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580025" y="838200"/>
            <a:ext cx="7016699" cy="18427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dirty="0"/>
              <a:t>As an applicant, it’s helpful when I can…</a:t>
            </a:r>
          </a:p>
          <a:p>
            <a:pPr>
              <a:lnSpc>
                <a:spcPct val="115000"/>
              </a:lnSpc>
              <a:defRPr i="1">
                <a:solidFill>
                  <a:srgbClr val="0D71BC"/>
                </a:solidFill>
                <a:latin typeface="Merriweather"/>
                <a:ea typeface="Merriweather"/>
                <a:cs typeface="Merriweather"/>
                <a:sym typeface="Merriweather"/>
              </a:defRPr>
            </a:pPr>
            <a:endParaRPr dirty="0"/>
          </a:p>
          <a:p>
            <a:pPr>
              <a:lnSpc>
                <a:spcPct val="115000"/>
              </a:lnSpc>
              <a:defRPr sz="1900" b="1">
                <a:solidFill>
                  <a:srgbClr val="0D71BC"/>
                </a:solidFill>
                <a:latin typeface="Merriweather"/>
                <a:ea typeface="Merriweather"/>
                <a:cs typeface="Merriweather"/>
                <a:sym typeface="Merriweather"/>
              </a:defRPr>
            </a:pPr>
            <a:r>
              <a:rPr lang="en-US" dirty="0" smtClean="0"/>
              <a:t>The option to </a:t>
            </a:r>
            <a:r>
              <a:rPr lang="en-US" dirty="0"/>
              <a:t>d</a:t>
            </a:r>
            <a:r>
              <a:rPr dirty="0" smtClean="0"/>
              <a:t>etermine </a:t>
            </a:r>
            <a:r>
              <a:rPr dirty="0"/>
              <a:t>my eligibility and </a:t>
            </a:r>
            <a:r>
              <a:rPr lang="en-US" dirty="0" smtClean="0"/>
              <a:t/>
            </a:r>
            <a:br>
              <a:rPr lang="en-US" dirty="0" smtClean="0"/>
            </a:br>
            <a:r>
              <a:rPr dirty="0" smtClean="0"/>
              <a:t>apply </a:t>
            </a:r>
            <a:r>
              <a:rPr dirty="0"/>
              <a:t>for </a:t>
            </a:r>
            <a:r>
              <a:rPr lang="en-US" dirty="0" smtClean="0"/>
              <a:t>one or mor</a:t>
            </a:r>
            <a:r>
              <a:rPr dirty="0" smtClean="0"/>
              <a:t>e </a:t>
            </a:r>
            <a:r>
              <a:rPr dirty="0"/>
              <a:t>programs all in one place.</a:t>
            </a:r>
          </a:p>
          <a:p>
            <a:pPr>
              <a:lnSpc>
                <a:spcPct val="115000"/>
              </a:lnSpc>
              <a:defRPr i="1">
                <a:solidFill>
                  <a:srgbClr val="02BFE7"/>
                </a:solidFill>
                <a:latin typeface="Merriweather"/>
                <a:ea typeface="Merriweather"/>
                <a:cs typeface="Merriweather"/>
                <a:sym typeface="Merriweather"/>
              </a:defRPr>
            </a:pPr>
            <a:endParaRPr dirty="0"/>
          </a:p>
          <a:p>
            <a:pPr>
              <a:lnSpc>
                <a:spcPct val="115000"/>
              </a:lnSpc>
              <a:defRPr>
                <a:solidFill>
                  <a:srgbClr val="0D71BC"/>
                </a:solidFill>
                <a:latin typeface="Source sans pro"/>
                <a:ea typeface="Source sans pro"/>
                <a:cs typeface="Source sans pro"/>
                <a:sym typeface="Source sans pro"/>
              </a:defRPr>
            </a:pPr>
            <a:r>
              <a:rPr dirty="0"/>
              <a:t>WE HEARD:</a:t>
            </a:r>
          </a:p>
        </p:txBody>
      </p:sp>
      <p:sp>
        <p:nvSpPr>
          <p:cNvPr id="479" name="Shape 479"/>
          <p:cNvSpPr/>
          <p:nvPr/>
        </p:nvSpPr>
        <p:spPr>
          <a:xfrm>
            <a:off x="141524" y="76024"/>
            <a:ext cx="66033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APPLICANTS // </a:t>
            </a:r>
            <a:r>
              <a:rPr b="0"/>
              <a:t>WORKS WELL </a:t>
            </a:r>
          </a:p>
        </p:txBody>
      </p:sp>
      <p:sp>
        <p:nvSpPr>
          <p:cNvPr id="480" name="Shape 480"/>
          <p:cNvSpPr/>
          <p:nvPr/>
        </p:nvSpPr>
        <p:spPr>
          <a:xfrm>
            <a:off x="206675" y="499975"/>
            <a:ext cx="8665501" cy="1"/>
          </a:xfrm>
          <a:prstGeom prst="line">
            <a:avLst/>
          </a:prstGeom>
          <a:ln>
            <a:solidFill>
              <a:srgbClr val="72849E"/>
            </a:solidFill>
          </a:ln>
        </p:spPr>
        <p:txBody>
          <a:bodyPr lIns="45719" rIns="45719"/>
          <a:lstStyle/>
          <a:p>
            <a:endParaRPr/>
          </a:p>
        </p:txBody>
      </p:sp>
      <p:sp>
        <p:nvSpPr>
          <p:cNvPr id="481" name="Shape 481"/>
          <p:cNvSpPr/>
          <p:nvPr/>
        </p:nvSpPr>
        <p:spPr>
          <a:xfrm>
            <a:off x="642935" y="2895245"/>
            <a:ext cx="7305437" cy="10576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numCol="2" spcCol="274320">
            <a:noAutofit/>
          </a:bodyPr>
          <a:lstStyle/>
          <a:p>
            <a:pPr>
              <a:lnSpc>
                <a:spcPct val="115000"/>
              </a:lnSpc>
              <a:spcBef>
                <a:spcPts val="1000"/>
              </a:spcBef>
              <a:defRPr sz="1100">
                <a:solidFill>
                  <a:schemeClr val="accent2">
                    <a:lumOff val="21764"/>
                  </a:schemeClr>
                </a:solidFill>
                <a:latin typeface="Merriweather"/>
                <a:ea typeface="Merriweather"/>
                <a:cs typeface="Merriweather"/>
                <a:sym typeface="Merriweather"/>
              </a:defRPr>
            </a:pPr>
            <a:r>
              <a:rPr lang="en-US" dirty="0"/>
              <a:t>Screening for eligibility across multiple programs in one place often exposes applicants to programs that they wouldn’t have otherwise known to seek out</a:t>
            </a:r>
            <a:r>
              <a:rPr lang="en-US" dirty="0" smtClean="0"/>
              <a:t>.</a:t>
            </a:r>
          </a:p>
          <a:p>
            <a:pPr>
              <a:lnSpc>
                <a:spcPct val="115000"/>
              </a:lnSpc>
              <a:spcBef>
                <a:spcPts val="1000"/>
              </a:spcBef>
              <a:defRPr sz="1100">
                <a:solidFill>
                  <a:schemeClr val="accent2">
                    <a:lumOff val="21764"/>
                  </a:schemeClr>
                </a:solidFill>
                <a:latin typeface="Merriweather"/>
                <a:ea typeface="Merriweather"/>
                <a:cs typeface="Merriweather"/>
                <a:sym typeface="Merriweather"/>
              </a:defRPr>
            </a:pPr>
            <a:r>
              <a:rPr lang="en-US" dirty="0" smtClean="0"/>
              <a:t>While some applicants will choose to apply for only one program, the option </a:t>
            </a:r>
            <a:r>
              <a:rPr dirty="0" smtClean="0"/>
              <a:t>to </a:t>
            </a:r>
            <a:r>
              <a:rPr dirty="0"/>
              <a:t>apply for multiple programs </a:t>
            </a:r>
            <a:r>
              <a:rPr lang="en-US" dirty="0" smtClean="0"/>
              <a:t>altogether </a:t>
            </a:r>
            <a:r>
              <a:rPr dirty="0" smtClean="0"/>
              <a:t>in </a:t>
            </a:r>
            <a:r>
              <a:rPr dirty="0"/>
              <a:t>one </a:t>
            </a:r>
            <a:r>
              <a:rPr lang="en-US" dirty="0" smtClean="0"/>
              <a:t>sitting </a:t>
            </a:r>
            <a:r>
              <a:rPr dirty="0" smtClean="0"/>
              <a:t>greatly </a:t>
            </a:r>
            <a:r>
              <a:rPr dirty="0"/>
              <a:t>improves experience (less time spent shuttling between many offices, less exposure to treatment at government offices)</a:t>
            </a:r>
            <a:r>
              <a:rPr dirty="0" smtClean="0"/>
              <a:t>.</a:t>
            </a:r>
            <a:endParaRPr lang="en-US" dirty="0" smtClean="0"/>
          </a:p>
          <a:p>
            <a:pPr>
              <a:lnSpc>
                <a:spcPct val="115000"/>
              </a:lnSpc>
              <a:spcBef>
                <a:spcPts val="1000"/>
              </a:spcBef>
              <a:defRPr sz="1100">
                <a:solidFill>
                  <a:schemeClr val="accent2">
                    <a:lumOff val="21764"/>
                  </a:schemeClr>
                </a:solidFill>
                <a:latin typeface="Merriweather"/>
                <a:ea typeface="Merriweather"/>
                <a:cs typeface="Merriweather"/>
                <a:sym typeface="Merriweather"/>
              </a:defRPr>
            </a:pPr>
            <a:endParaRPr lang="en-US" dirty="0" smtClean="0"/>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p:cNvSpPr>
          <p:nvPr>
            <p:ph type="body" idx="1"/>
          </p:nvPr>
        </p:nvSpPr>
        <p:spPr>
          <a:xfrm>
            <a:off x="494049" y="1454025"/>
            <a:ext cx="8291102" cy="2521200"/>
          </a:xfrm>
          <a:prstGeom prst="rect">
            <a:avLst/>
          </a:prstGeom>
        </p:spPr>
        <p:txBody>
          <a:bodyPr/>
          <a:lstStyle/>
          <a:p>
            <a:pPr>
              <a:defRPr sz="3600">
                <a:solidFill>
                  <a:srgbClr val="0071BC"/>
                </a:solidFill>
                <a:latin typeface="Merriweather"/>
                <a:ea typeface="Merriweather"/>
                <a:cs typeface="Merriweather"/>
                <a:sym typeface="Merriweather"/>
              </a:defRPr>
            </a:pPr>
            <a:r>
              <a:t/>
            </a:r>
            <a:br/>
            <a:r>
              <a:t>The journey to public assistance</a:t>
            </a:r>
          </a:p>
        </p:txBody>
      </p:sp>
      <p:sp>
        <p:nvSpPr>
          <p:cNvPr id="486" name="Shape 486"/>
          <p:cNvSpPr/>
          <p:nvPr/>
        </p:nvSpPr>
        <p:spPr>
          <a:xfrm>
            <a:off x="518549" y="2940451"/>
            <a:ext cx="7538401" cy="1"/>
          </a:xfrm>
          <a:prstGeom prst="line">
            <a:avLst/>
          </a:prstGeom>
          <a:ln w="28575">
            <a:solidFill>
              <a:srgbClr val="E31C3D"/>
            </a:solidFill>
          </a:ln>
        </p:spPr>
        <p:txBody>
          <a:bodyPr lIns="45719" rIns="45719"/>
          <a:lstStyle/>
          <a:p>
            <a:endParaRPr/>
          </a:p>
        </p:txBody>
      </p:sp>
      <p:sp>
        <p:nvSpPr>
          <p:cNvPr id="487" name="Shape 487"/>
          <p:cNvSpPr/>
          <p:nvPr/>
        </p:nvSpPr>
        <p:spPr>
          <a:xfrm>
            <a:off x="518549" y="1798200"/>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b="1">
                <a:solidFill>
                  <a:srgbClr val="0071BC"/>
                </a:solidFill>
                <a:latin typeface="Source Sans Pro"/>
                <a:ea typeface="Source Sans Pro"/>
                <a:cs typeface="Source Sans Pro"/>
                <a:sym typeface="Source Sans Pro"/>
              </a:defRPr>
            </a:lvl1pPr>
          </a:lstStyle>
          <a:p>
            <a:r>
              <a:rPr lang="en-US" dirty="0" smtClean="0"/>
              <a:t>ENROLLMENT EXPERIENCE</a:t>
            </a:r>
            <a:endParaRPr dirty="0"/>
          </a:p>
        </p:txBody>
      </p:sp>
      <p:sp>
        <p:nvSpPr>
          <p:cNvPr id="488" name="Shape 488"/>
          <p:cNvSpPr/>
          <p:nvPr/>
        </p:nvSpPr>
        <p:spPr>
          <a:xfrm>
            <a:off x="518549" y="2982511"/>
            <a:ext cx="6603302" cy="4000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rgbClr val="E31C3D"/>
                </a:solidFill>
                <a:latin typeface="Source Sans Pro"/>
                <a:ea typeface="Source Sans Pro"/>
                <a:cs typeface="Source Sans Pro"/>
                <a:sym typeface="Source Sans Pro"/>
              </a:defRPr>
            </a:lvl1pPr>
          </a:lstStyle>
          <a:p>
            <a:r>
              <a:rPr dirty="0"/>
              <a:t>STEPS, </a:t>
            </a:r>
            <a:r>
              <a:rPr lang="en-US" dirty="0" smtClean="0"/>
              <a:t>PAIN POINT</a:t>
            </a:r>
            <a:r>
              <a:rPr dirty="0" smtClean="0"/>
              <a:t>S </a:t>
            </a:r>
            <a:r>
              <a:rPr dirty="0"/>
              <a:t>+ BEST PRACTICES FOR PEOPLE SEEKING TO ENROLL</a:t>
            </a:r>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 name="image13.png"/>
          <p:cNvPicPr>
            <a:picLocks noChangeAspect="1"/>
          </p:cNvPicPr>
          <p:nvPr/>
        </p:nvPicPr>
        <p:blipFill>
          <a:blip r:embed="rId3">
            <a:extLst/>
          </a:blip>
          <a:stretch>
            <a:fillRect/>
          </a:stretch>
        </p:blipFill>
        <p:spPr>
          <a:xfrm>
            <a:off x="0" y="250152"/>
            <a:ext cx="9143996" cy="4908174"/>
          </a:xfrm>
          <a:prstGeom prst="rect">
            <a:avLst/>
          </a:prstGeom>
          <a:ln w="12700">
            <a:miter lim="400000"/>
          </a:ln>
        </p:spPr>
      </p:pic>
      <p:sp>
        <p:nvSpPr>
          <p:cNvPr id="491" name="Shape 491"/>
          <p:cNvSpPr/>
          <p:nvPr/>
        </p:nvSpPr>
        <p:spPr>
          <a:xfrm>
            <a:off x="279474" y="0"/>
            <a:ext cx="8785802" cy="3225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defRPr sz="900" b="1">
                <a:solidFill>
                  <a:srgbClr val="576579"/>
                </a:solidFill>
                <a:latin typeface="Merriweather"/>
                <a:ea typeface="Merriweather"/>
                <a:cs typeface="Merriweather"/>
                <a:sym typeface="Merriweather"/>
              </a:defRPr>
            </a:lvl1pPr>
          </a:lstStyle>
          <a:p>
            <a:r>
              <a:t>APPLICANT JOURNEY</a:t>
            </a:r>
          </a:p>
        </p:txBody>
      </p:sp>
      <p:pic>
        <p:nvPicPr>
          <p:cNvPr id="492" name="image14.png" descr="UserJourney_legend.png"/>
          <p:cNvPicPr>
            <a:picLocks noChangeAspect="1"/>
          </p:cNvPicPr>
          <p:nvPr/>
        </p:nvPicPr>
        <p:blipFill>
          <a:blip r:embed="rId4">
            <a:extLst/>
          </a:blip>
          <a:stretch>
            <a:fillRect/>
          </a:stretch>
        </p:blipFill>
        <p:spPr>
          <a:xfrm>
            <a:off x="-27061" y="33273"/>
            <a:ext cx="1424450" cy="251676"/>
          </a:xfrm>
          <a:prstGeom prst="rect">
            <a:avLst/>
          </a:prstGeom>
          <a:ln w="12700">
            <a:miter lim="400000"/>
          </a:ln>
        </p:spPr>
      </p:pic>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p:nvPr/>
        </p:nvSpPr>
        <p:spPr>
          <a:xfrm>
            <a:off x="351024" y="76024"/>
            <a:ext cx="63936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dirty="0"/>
              <a:t>APPLICANT JOURNEY</a:t>
            </a:r>
            <a:r>
              <a:rPr b="0" dirty="0"/>
              <a:t> // PHASE </a:t>
            </a:r>
            <a:r>
              <a:rPr b="0" dirty="0" smtClean="0"/>
              <a:t>1</a:t>
            </a:r>
            <a:endParaRPr b="0" dirty="0"/>
          </a:p>
        </p:txBody>
      </p:sp>
      <p:sp>
        <p:nvSpPr>
          <p:cNvPr id="497" name="Shape 497"/>
          <p:cNvSpPr/>
          <p:nvPr/>
        </p:nvSpPr>
        <p:spPr>
          <a:xfrm>
            <a:off x="422849" y="499975"/>
            <a:ext cx="8608502" cy="1"/>
          </a:xfrm>
          <a:prstGeom prst="line">
            <a:avLst/>
          </a:prstGeom>
          <a:ln>
            <a:solidFill>
              <a:srgbClr val="72849E"/>
            </a:solidFill>
          </a:ln>
        </p:spPr>
        <p:txBody>
          <a:bodyPr lIns="45719" rIns="45719"/>
          <a:lstStyle/>
          <a:p>
            <a:endParaRPr/>
          </a:p>
        </p:txBody>
      </p:sp>
      <p:sp>
        <p:nvSpPr>
          <p:cNvPr id="498" name="Shape 498"/>
          <p:cNvSpPr/>
          <p:nvPr/>
        </p:nvSpPr>
        <p:spPr>
          <a:xfrm>
            <a:off x="351024" y="1515875"/>
            <a:ext cx="2468376"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defRPr sz="1000" b="1">
                <a:solidFill>
                  <a:srgbClr val="E31C3D"/>
                </a:solidFill>
                <a:latin typeface="Source Sans Pro"/>
                <a:ea typeface="Source Sans Pro"/>
                <a:cs typeface="Source Sans Pro"/>
                <a:sym typeface="Source Sans Pro"/>
              </a:defRPr>
            </a:lvl1pPr>
          </a:lstStyle>
          <a:p>
            <a:r>
              <a:rPr dirty="0"/>
              <a:t>PAIN </a:t>
            </a:r>
            <a:r>
              <a:rPr dirty="0" smtClean="0"/>
              <a:t>POINTS</a:t>
            </a:r>
            <a:r>
              <a:rPr lang="en-US" dirty="0" smtClean="0"/>
              <a:t>: </a:t>
            </a:r>
            <a:r>
              <a:rPr lang="en-US" b="0" dirty="0" smtClean="0"/>
              <a:t>FINDING SUPPORT</a:t>
            </a:r>
            <a:endParaRPr b="0" dirty="0"/>
          </a:p>
        </p:txBody>
      </p:sp>
      <p:sp>
        <p:nvSpPr>
          <p:cNvPr id="499" name="Shape 499"/>
          <p:cNvSpPr/>
          <p:nvPr/>
        </p:nvSpPr>
        <p:spPr>
          <a:xfrm>
            <a:off x="351024" y="1898799"/>
            <a:ext cx="2345702"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E31C3D"/>
                </a:solidFill>
                <a:latin typeface="Source Sans Pro"/>
                <a:ea typeface="Source Sans Pro"/>
                <a:cs typeface="Source Sans Pro"/>
                <a:sym typeface="Source Sans Pro"/>
              </a:defRPr>
            </a:pPr>
            <a:r>
              <a:t>Finding the right </a:t>
            </a:r>
            <a:br/>
            <a:r>
              <a:t>place to start is hard.</a:t>
            </a:r>
          </a:p>
        </p:txBody>
      </p:sp>
      <p:sp>
        <p:nvSpPr>
          <p:cNvPr id="500" name="Shape 500"/>
          <p:cNvSpPr/>
          <p:nvPr/>
        </p:nvSpPr>
        <p:spPr>
          <a:xfrm>
            <a:off x="351023" y="2441325"/>
            <a:ext cx="2881703" cy="243178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lang="en-US" sz="900" dirty="0"/>
              <a:t>Lots of calling, </a:t>
            </a:r>
            <a:r>
              <a:rPr lang="en-US" sz="900" dirty="0" err="1"/>
              <a:t>googling</a:t>
            </a:r>
            <a:r>
              <a:rPr lang="en-US" sz="900" dirty="0"/>
              <a:t>, leaving messages, etc. to find the right office -- often hard to reach and a sense of being given “the run around.”</a:t>
            </a:r>
          </a:p>
          <a:p>
            <a:pPr>
              <a:spcBef>
                <a:spcPts val="300"/>
              </a:spcBef>
              <a:defRPr sz="1000">
                <a:solidFill>
                  <a:srgbClr val="576579"/>
                </a:solidFill>
                <a:latin typeface="Source Sans Pro"/>
                <a:ea typeface="Source Sans Pro"/>
                <a:cs typeface="Source Sans Pro"/>
                <a:sym typeface="Source Sans Pro"/>
              </a:defRPr>
            </a:pPr>
            <a:r>
              <a:rPr sz="900" dirty="0" smtClean="0"/>
              <a:t>People </a:t>
            </a:r>
            <a:r>
              <a:rPr lang="en-US" sz="900" dirty="0" smtClean="0"/>
              <a:t>looking for support are sometimes </a:t>
            </a:r>
            <a:r>
              <a:rPr sz="900" dirty="0" smtClean="0"/>
              <a:t>completely </a:t>
            </a:r>
            <a:r>
              <a:rPr sz="900" dirty="0"/>
              <a:t>disconnected from the groups available to help </a:t>
            </a:r>
            <a:r>
              <a:rPr sz="900" dirty="0" smtClean="0"/>
              <a:t>and </a:t>
            </a:r>
            <a:r>
              <a:rPr lang="en-US" sz="900" dirty="0" smtClean="0"/>
              <a:t>without contacts who’ve already been through an enrollment process, may not know how to find these groups. </a:t>
            </a:r>
            <a:r>
              <a:rPr lang="en-US" sz="900" dirty="0"/>
              <a:t>Many </a:t>
            </a:r>
            <a:r>
              <a:rPr lang="en-US" sz="900" dirty="0" smtClean="0"/>
              <a:t>find </a:t>
            </a:r>
            <a:r>
              <a:rPr lang="en-US" sz="900" dirty="0"/>
              <a:t>it hard to know which sources to trust</a:t>
            </a:r>
            <a:r>
              <a:rPr lang="en-US" sz="900" dirty="0" smtClean="0"/>
              <a:t>.</a:t>
            </a:r>
          </a:p>
          <a:p>
            <a:pPr>
              <a:spcBef>
                <a:spcPts val="300"/>
              </a:spcBef>
              <a:defRPr sz="1000">
                <a:solidFill>
                  <a:srgbClr val="576579"/>
                </a:solidFill>
                <a:latin typeface="Source Sans Pro"/>
                <a:ea typeface="Source Sans Pro"/>
                <a:cs typeface="Source Sans Pro"/>
                <a:sym typeface="Source Sans Pro"/>
              </a:defRPr>
            </a:pPr>
            <a:endParaRPr dirty="0"/>
          </a:p>
          <a:p>
            <a:pPr>
              <a:lnSpc>
                <a:spcPct val="115000"/>
              </a:lnSpc>
              <a:spcBef>
                <a:spcPts val="300"/>
              </a:spcBef>
              <a:defRPr sz="900" b="1" i="1">
                <a:solidFill>
                  <a:srgbClr val="E31C3D"/>
                </a:solidFill>
                <a:latin typeface="Source Sans Pro"/>
                <a:ea typeface="Source Sans Pro"/>
                <a:cs typeface="Source Sans Pro"/>
                <a:sym typeface="Source Sans Pro"/>
              </a:defRPr>
            </a:pPr>
            <a:r>
              <a:rPr dirty="0">
                <a:solidFill>
                  <a:srgbClr val="344664"/>
                </a:solidFill>
              </a:rPr>
              <a:t>“I don’t want to become and expert on </a:t>
            </a:r>
            <a:br>
              <a:rPr dirty="0">
                <a:solidFill>
                  <a:srgbClr val="344664"/>
                </a:solidFill>
              </a:rPr>
            </a:br>
            <a:r>
              <a:rPr dirty="0">
                <a:solidFill>
                  <a:srgbClr val="344664"/>
                </a:solidFill>
              </a:rPr>
              <a:t>  this stuff but I </a:t>
            </a:r>
            <a:r>
              <a:rPr lang="en-US" dirty="0" smtClean="0">
                <a:solidFill>
                  <a:srgbClr val="344664"/>
                </a:solidFill>
              </a:rPr>
              <a:t>have learned I </a:t>
            </a:r>
            <a:r>
              <a:rPr dirty="0" smtClean="0">
                <a:solidFill>
                  <a:srgbClr val="344664"/>
                </a:solidFill>
              </a:rPr>
              <a:t>have </a:t>
            </a:r>
            <a:r>
              <a:rPr dirty="0">
                <a:solidFill>
                  <a:srgbClr val="344664"/>
                </a:solidFill>
              </a:rPr>
              <a:t>to be.</a:t>
            </a:r>
            <a:r>
              <a:rPr dirty="0" smtClean="0">
                <a:solidFill>
                  <a:srgbClr val="344664"/>
                </a:solidFill>
              </a:rPr>
              <a:t>”</a:t>
            </a:r>
            <a:endParaRPr lang="en-US" dirty="0" smtClean="0">
              <a:solidFill>
                <a:srgbClr val="344664"/>
              </a:solidFill>
            </a:endParaRPr>
          </a:p>
          <a:p>
            <a:pPr>
              <a:lnSpc>
                <a:spcPct val="115000"/>
              </a:lnSpc>
              <a:spcBef>
                <a:spcPts val="300"/>
              </a:spcBef>
              <a:defRPr sz="900" b="1" i="1">
                <a:solidFill>
                  <a:srgbClr val="E31C3D"/>
                </a:solidFill>
                <a:latin typeface="Source Sans Pro"/>
                <a:ea typeface="Source Sans Pro"/>
                <a:cs typeface="Source Sans Pro"/>
                <a:sym typeface="Source Sans Pro"/>
              </a:defRPr>
            </a:pPr>
            <a:endParaRPr lang="en-US" dirty="0">
              <a:solidFill>
                <a:srgbClr val="344664"/>
              </a:solidFill>
            </a:endParaRPr>
          </a:p>
          <a:p>
            <a:pPr>
              <a:lnSpc>
                <a:spcPct val="115000"/>
              </a:lnSpc>
              <a:spcBef>
                <a:spcPts val="300"/>
              </a:spcBef>
              <a:defRPr sz="900" b="1" i="1">
                <a:solidFill>
                  <a:srgbClr val="E31C3D"/>
                </a:solidFill>
                <a:latin typeface="Source Sans Pro"/>
                <a:ea typeface="Source Sans Pro"/>
                <a:cs typeface="Source Sans Pro"/>
                <a:sym typeface="Source Sans Pro"/>
              </a:defRPr>
            </a:pPr>
            <a:r>
              <a:rPr lang="en-US" sz="900" b="1" i="1" dirty="0">
                <a:solidFill>
                  <a:srgbClr val="344664"/>
                </a:solidFill>
                <a:sym typeface="Source Sans Pro"/>
              </a:rPr>
              <a:t>“If you don’t know somebody who’s been through </a:t>
            </a:r>
            <a:r>
              <a:rPr lang="en-US" sz="900" b="1" i="1" dirty="0" smtClean="0">
                <a:solidFill>
                  <a:srgbClr val="344664"/>
                </a:solidFill>
                <a:sym typeface="Source Sans Pro"/>
              </a:rPr>
              <a:t/>
            </a:r>
            <a:br>
              <a:rPr lang="en-US" sz="900" b="1" i="1" dirty="0" smtClean="0">
                <a:solidFill>
                  <a:srgbClr val="344664"/>
                </a:solidFill>
                <a:sym typeface="Source Sans Pro"/>
              </a:rPr>
            </a:br>
            <a:r>
              <a:rPr lang="en-US" sz="900" b="1" i="1" dirty="0" smtClean="0">
                <a:solidFill>
                  <a:srgbClr val="344664"/>
                </a:solidFill>
                <a:sym typeface="Source Sans Pro"/>
              </a:rPr>
              <a:t>the </a:t>
            </a:r>
            <a:r>
              <a:rPr lang="en-US" sz="900" b="1" i="1" dirty="0">
                <a:solidFill>
                  <a:srgbClr val="344664"/>
                </a:solidFill>
                <a:sym typeface="Source Sans Pro"/>
              </a:rPr>
              <a:t>process, then you just don’t </a:t>
            </a:r>
            <a:r>
              <a:rPr lang="en-US" sz="900" b="1" i="1" dirty="0" smtClean="0">
                <a:solidFill>
                  <a:srgbClr val="344664"/>
                </a:solidFill>
                <a:sym typeface="Source Sans Pro"/>
              </a:rPr>
              <a:t>know what to do.” </a:t>
            </a:r>
            <a:endParaRPr dirty="0">
              <a:solidFill>
                <a:srgbClr val="344664"/>
              </a:solidFill>
            </a:endParaRPr>
          </a:p>
        </p:txBody>
      </p:sp>
      <p:sp>
        <p:nvSpPr>
          <p:cNvPr id="501" name="Shape 501"/>
          <p:cNvSpPr/>
          <p:nvPr/>
        </p:nvSpPr>
        <p:spPr>
          <a:xfrm>
            <a:off x="422849" y="1864249"/>
            <a:ext cx="8608502" cy="1"/>
          </a:xfrm>
          <a:prstGeom prst="line">
            <a:avLst/>
          </a:prstGeom>
          <a:ln>
            <a:solidFill>
              <a:srgbClr val="E31C3D"/>
            </a:solidFill>
          </a:ln>
        </p:spPr>
        <p:txBody>
          <a:bodyPr lIns="45719" rIns="45719"/>
          <a:lstStyle/>
          <a:p>
            <a:endParaRPr/>
          </a:p>
        </p:txBody>
      </p:sp>
      <p:sp>
        <p:nvSpPr>
          <p:cNvPr id="502" name="Shape 502"/>
          <p:cNvSpPr/>
          <p:nvPr/>
        </p:nvSpPr>
        <p:spPr>
          <a:xfrm>
            <a:off x="3402755" y="1898799"/>
            <a:ext cx="2585735" cy="52318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defRPr sz="1100" b="1">
                <a:solidFill>
                  <a:srgbClr val="E31C3D"/>
                </a:solidFill>
                <a:latin typeface="Source Sans Pro"/>
                <a:ea typeface="Source Sans Pro"/>
                <a:cs typeface="Source Sans Pro"/>
                <a:sym typeface="Source Sans Pro"/>
              </a:defRPr>
            </a:lvl1pPr>
          </a:lstStyle>
          <a:p>
            <a:r>
              <a:rPr dirty="0"/>
              <a:t>Information about programs and qualifications is confusing.</a:t>
            </a:r>
          </a:p>
        </p:txBody>
      </p:sp>
      <p:sp>
        <p:nvSpPr>
          <p:cNvPr id="503" name="Shape 503"/>
          <p:cNvSpPr/>
          <p:nvPr/>
        </p:nvSpPr>
        <p:spPr>
          <a:xfrm>
            <a:off x="3402755" y="2441300"/>
            <a:ext cx="2847185" cy="192087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Searching online can help for some, but leads to overwhelming amounts of information in language that can be hard to </a:t>
            </a:r>
            <a:r>
              <a:rPr sz="900" dirty="0" smtClean="0"/>
              <a:t>understand.</a:t>
            </a:r>
            <a:r>
              <a:rPr lang="en-US" sz="900" dirty="0" smtClean="0"/>
              <a:t> </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dirty="0" smtClean="0"/>
              <a:t>Information that is </a:t>
            </a:r>
            <a:r>
              <a:rPr sz="900" dirty="0" smtClean="0"/>
              <a:t>presented </a:t>
            </a:r>
            <a:r>
              <a:rPr sz="900" dirty="0"/>
              <a:t>in </a:t>
            </a:r>
            <a:r>
              <a:rPr lang="en-US" sz="900" dirty="0" smtClean="0"/>
              <a:t>technical and formal </a:t>
            </a:r>
            <a:r>
              <a:rPr sz="900" dirty="0" smtClean="0"/>
              <a:t>legal</a:t>
            </a:r>
            <a:r>
              <a:rPr sz="900" dirty="0"/>
              <a:t>/policy </a:t>
            </a:r>
            <a:r>
              <a:rPr lang="en-US" sz="900" dirty="0" smtClean="0"/>
              <a:t>language </a:t>
            </a:r>
            <a:r>
              <a:rPr sz="900" dirty="0" smtClean="0"/>
              <a:t>that </a:t>
            </a:r>
            <a:r>
              <a:rPr sz="900" dirty="0"/>
              <a:t>are </a:t>
            </a:r>
            <a:r>
              <a:rPr lang="en-US" sz="900" dirty="0" smtClean="0"/>
              <a:t>confusing and opaque </a:t>
            </a:r>
            <a:r>
              <a:rPr sz="900" dirty="0" smtClean="0"/>
              <a:t>to </a:t>
            </a:r>
            <a:r>
              <a:rPr sz="900" dirty="0"/>
              <a:t>applicants. </a:t>
            </a:r>
          </a:p>
          <a:p>
            <a:pPr>
              <a:spcBef>
                <a:spcPts val="300"/>
              </a:spcBef>
              <a:defRPr sz="900">
                <a:solidFill>
                  <a:srgbClr val="576579"/>
                </a:solidFill>
                <a:latin typeface="Source Sans Pro"/>
                <a:ea typeface="Source Sans Pro"/>
                <a:cs typeface="Source Sans Pro"/>
                <a:sym typeface="Source Sans Pro"/>
              </a:defRPr>
            </a:pPr>
            <a:endParaRPr dirty="0"/>
          </a:p>
          <a:p>
            <a:pPr>
              <a:lnSpc>
                <a:spcPct val="115000"/>
              </a:lnSpc>
              <a:spcBef>
                <a:spcPts val="300"/>
              </a:spcBef>
              <a:defRPr sz="900" b="1" i="1">
                <a:solidFill>
                  <a:srgbClr val="E31C3D"/>
                </a:solidFill>
                <a:latin typeface="Source Sans Pro"/>
                <a:ea typeface="Source Sans Pro"/>
                <a:cs typeface="Source Sans Pro"/>
                <a:sym typeface="Source Sans Pro"/>
              </a:defRPr>
            </a:pPr>
            <a:r>
              <a:rPr dirty="0">
                <a:solidFill>
                  <a:srgbClr val="344664"/>
                </a:solidFill>
              </a:rPr>
              <a:t>“The bureaucratic language on human services websites works for policy makers, but it doesn't work for people. Language ...walls off people.”</a:t>
            </a:r>
          </a:p>
        </p:txBody>
      </p:sp>
      <p:sp>
        <p:nvSpPr>
          <p:cNvPr id="504" name="Shape 504"/>
          <p:cNvSpPr/>
          <p:nvPr/>
        </p:nvSpPr>
        <p:spPr>
          <a:xfrm>
            <a:off x="6348471" y="1898799"/>
            <a:ext cx="2587711" cy="692465"/>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E31C3D"/>
                </a:solidFill>
                <a:latin typeface="Source Sans Pro"/>
                <a:ea typeface="Source Sans Pro"/>
                <a:cs typeface="Source Sans Pro"/>
                <a:sym typeface="Source Sans Pro"/>
              </a:defRPr>
            </a:pPr>
            <a:r>
              <a:rPr dirty="0"/>
              <a:t>Understanding the differences </a:t>
            </a:r>
            <a:br>
              <a:rPr dirty="0"/>
            </a:br>
            <a:r>
              <a:rPr dirty="0"/>
              <a:t>and qualifications for multiple programs can be complex.</a:t>
            </a:r>
          </a:p>
        </p:txBody>
      </p:sp>
      <p:sp>
        <p:nvSpPr>
          <p:cNvPr id="505" name="Shape 505"/>
          <p:cNvSpPr/>
          <p:nvPr/>
        </p:nvSpPr>
        <p:spPr>
          <a:xfrm>
            <a:off x="6348471" y="2664649"/>
            <a:ext cx="2549226" cy="140804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lang="en-US" sz="900" dirty="0" smtClean="0"/>
              <a:t>Many </a:t>
            </a:r>
            <a:r>
              <a:rPr lang="en-US" sz="900" dirty="0"/>
              <a:t>p</a:t>
            </a:r>
            <a:r>
              <a:rPr sz="900" dirty="0" smtClean="0"/>
              <a:t>eople </a:t>
            </a:r>
            <a:r>
              <a:rPr sz="900" dirty="0"/>
              <a:t>worry that participating </a:t>
            </a:r>
            <a:br>
              <a:rPr sz="900" dirty="0"/>
            </a:br>
            <a:r>
              <a:rPr sz="900" dirty="0"/>
              <a:t>in one program will disqualify them </a:t>
            </a:r>
            <a:br>
              <a:rPr sz="900" dirty="0"/>
            </a:br>
            <a:r>
              <a:rPr sz="900" dirty="0"/>
              <a:t>for others</a:t>
            </a:r>
            <a:r>
              <a:rPr sz="900" dirty="0" smtClean="0"/>
              <a:t>.</a:t>
            </a: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dirty="0" smtClean="0"/>
              <a:t>Immigrant applicants often have </a:t>
            </a:r>
            <a:r>
              <a:rPr lang="en-US" sz="900" dirty="0"/>
              <a:t>concerns about how citizenship will impact eligibility, or program participation will put them at risk.</a:t>
            </a:r>
          </a:p>
          <a:p>
            <a:pPr>
              <a:spcBef>
                <a:spcPts val="300"/>
              </a:spcBef>
              <a:defRPr sz="1000">
                <a:solidFill>
                  <a:srgbClr val="576579"/>
                </a:solidFill>
                <a:latin typeface="Source Sans Pro"/>
                <a:ea typeface="Source Sans Pro"/>
                <a:cs typeface="Source Sans Pro"/>
                <a:sym typeface="Source Sans Pro"/>
              </a:defRPr>
            </a:pPr>
            <a:endParaRPr sz="900" dirty="0"/>
          </a:p>
        </p:txBody>
      </p:sp>
      <p:pic>
        <p:nvPicPr>
          <p:cNvPr id="506" name="image15.png" descr="UserJourney_phase1.png"/>
          <p:cNvPicPr>
            <a:picLocks noChangeAspect="1"/>
          </p:cNvPicPr>
          <p:nvPr/>
        </p:nvPicPr>
        <p:blipFill>
          <a:blip r:embed="rId2">
            <a:extLst/>
          </a:blip>
          <a:stretch>
            <a:fillRect/>
          </a:stretch>
        </p:blipFill>
        <p:spPr>
          <a:xfrm>
            <a:off x="0" y="749942"/>
            <a:ext cx="9144000" cy="728663"/>
          </a:xfrm>
          <a:prstGeom prst="rect">
            <a:avLst/>
          </a:prstGeom>
          <a:ln w="12700">
            <a:miter lim="400000"/>
          </a:ln>
        </p:spPr>
      </p:pic>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p:nvPr/>
        </p:nvSpPr>
        <p:spPr>
          <a:xfrm>
            <a:off x="351024" y="76024"/>
            <a:ext cx="63936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dirty="0"/>
              <a:t>APPLICANT JOURNEY</a:t>
            </a:r>
            <a:r>
              <a:rPr b="0" dirty="0"/>
              <a:t> // PHASE </a:t>
            </a:r>
            <a:r>
              <a:rPr b="0" dirty="0" smtClean="0"/>
              <a:t>1</a:t>
            </a:r>
            <a:endParaRPr b="0" dirty="0"/>
          </a:p>
        </p:txBody>
      </p:sp>
      <p:sp>
        <p:nvSpPr>
          <p:cNvPr id="509" name="Shape 509"/>
          <p:cNvSpPr/>
          <p:nvPr/>
        </p:nvSpPr>
        <p:spPr>
          <a:xfrm>
            <a:off x="422849" y="499975"/>
            <a:ext cx="8608502" cy="1"/>
          </a:xfrm>
          <a:prstGeom prst="line">
            <a:avLst/>
          </a:prstGeom>
          <a:ln>
            <a:solidFill>
              <a:srgbClr val="72849E"/>
            </a:solidFill>
          </a:ln>
        </p:spPr>
        <p:txBody>
          <a:bodyPr lIns="45719" rIns="45719"/>
          <a:lstStyle/>
          <a:p>
            <a:endParaRPr/>
          </a:p>
        </p:txBody>
      </p:sp>
      <p:sp>
        <p:nvSpPr>
          <p:cNvPr id="510" name="Shape 510"/>
          <p:cNvSpPr/>
          <p:nvPr/>
        </p:nvSpPr>
        <p:spPr>
          <a:xfrm>
            <a:off x="351023" y="1515875"/>
            <a:ext cx="2984843"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defRPr sz="1000" b="1">
                <a:solidFill>
                  <a:srgbClr val="0071BC"/>
                </a:solidFill>
                <a:latin typeface="Source Sans Pro"/>
                <a:ea typeface="Source Sans Pro"/>
                <a:cs typeface="Source Sans Pro"/>
                <a:sym typeface="Source Sans Pro"/>
              </a:defRPr>
            </a:lvl1pPr>
          </a:lstStyle>
          <a:p>
            <a:r>
              <a:rPr dirty="0"/>
              <a:t>WHAT WORKS </a:t>
            </a:r>
            <a:r>
              <a:rPr dirty="0" smtClean="0"/>
              <a:t>WELL</a:t>
            </a:r>
            <a:r>
              <a:rPr lang="en-US" dirty="0" smtClean="0"/>
              <a:t>:</a:t>
            </a:r>
            <a:r>
              <a:rPr lang="en-US" b="0" dirty="0" smtClean="0"/>
              <a:t> FINDING SUPPORT</a:t>
            </a:r>
            <a:endParaRPr b="0" dirty="0"/>
          </a:p>
        </p:txBody>
      </p:sp>
      <p:sp>
        <p:nvSpPr>
          <p:cNvPr id="511" name="Shape 511"/>
          <p:cNvSpPr/>
          <p:nvPr/>
        </p:nvSpPr>
        <p:spPr>
          <a:xfrm>
            <a:off x="351025" y="1898799"/>
            <a:ext cx="2039399" cy="69246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b="1">
                <a:solidFill>
                  <a:srgbClr val="0071BC"/>
                </a:solidFill>
                <a:latin typeface="Source Sans Pro"/>
                <a:ea typeface="Source Sans Pro"/>
                <a:cs typeface="Source Sans Pro"/>
                <a:sym typeface="Source Sans Pro"/>
              </a:defRPr>
            </a:lvl1pPr>
          </a:lstStyle>
          <a:p>
            <a:r>
              <a:rPr dirty="0"/>
              <a:t>Informal </a:t>
            </a:r>
            <a:r>
              <a:rPr lang="en-US" dirty="0" smtClean="0"/>
              <a:t>social </a:t>
            </a:r>
            <a:r>
              <a:rPr dirty="0" smtClean="0"/>
              <a:t>networks </a:t>
            </a:r>
            <a:r>
              <a:rPr lang="en-US" dirty="0" smtClean="0"/>
              <a:t/>
            </a:r>
            <a:br>
              <a:rPr lang="en-US" dirty="0" smtClean="0"/>
            </a:br>
            <a:r>
              <a:rPr dirty="0" smtClean="0"/>
              <a:t>help </a:t>
            </a:r>
            <a:r>
              <a:rPr dirty="0"/>
              <a:t>people get connected </a:t>
            </a:r>
            <a:r>
              <a:rPr lang="en-US" dirty="0" smtClean="0"/>
              <a:t/>
            </a:r>
            <a:br>
              <a:rPr lang="en-US" dirty="0" smtClean="0"/>
            </a:br>
            <a:r>
              <a:rPr dirty="0" smtClean="0"/>
              <a:t>to </a:t>
            </a:r>
            <a:r>
              <a:rPr dirty="0"/>
              <a:t>support. </a:t>
            </a:r>
          </a:p>
        </p:txBody>
      </p:sp>
      <p:sp>
        <p:nvSpPr>
          <p:cNvPr id="512" name="Shape 512"/>
          <p:cNvSpPr/>
          <p:nvPr/>
        </p:nvSpPr>
        <p:spPr>
          <a:xfrm>
            <a:off x="351025" y="2664649"/>
            <a:ext cx="2039399" cy="188548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When an event triggers someone to seek out assistance, they almost always start by asking friends, family, religious or community institutions for advice.</a:t>
            </a:r>
            <a:endParaRPr sz="900" dirty="0">
              <a:solidFill>
                <a:srgbClr val="E31C3D"/>
              </a:solidFill>
            </a:endParaRPr>
          </a:p>
          <a:p>
            <a:pPr>
              <a:spcBef>
                <a:spcPts val="300"/>
              </a:spcBef>
              <a:defRPr sz="900">
                <a:solidFill>
                  <a:srgbClr val="E31C3D"/>
                </a:solidFill>
                <a:latin typeface="Source Sans Pro"/>
                <a:ea typeface="Source Sans Pro"/>
                <a:cs typeface="Source Sans Pro"/>
                <a:sym typeface="Source Sans Pro"/>
              </a:defRPr>
            </a:pPr>
            <a:endParaRPr sz="900" dirty="0">
              <a:solidFill>
                <a:srgbClr val="E31C3D"/>
              </a:solidFill>
            </a:endParaRPr>
          </a:p>
          <a:p>
            <a:pPr>
              <a:lnSpc>
                <a:spcPct val="115000"/>
              </a:lnSpc>
              <a:spcBef>
                <a:spcPts val="300"/>
              </a:spcBef>
              <a:defRPr sz="900" b="1" i="1">
                <a:solidFill>
                  <a:srgbClr val="0071BC"/>
                </a:solidFill>
                <a:latin typeface="Source Sans Pro"/>
                <a:ea typeface="Source Sans Pro"/>
                <a:cs typeface="Source Sans Pro"/>
                <a:sym typeface="Source Sans Pro"/>
              </a:defRPr>
            </a:pPr>
            <a:r>
              <a:rPr dirty="0">
                <a:solidFill>
                  <a:srgbClr val="344664"/>
                </a:solidFill>
              </a:rPr>
              <a:t>“I looked to this community </a:t>
            </a:r>
            <a:br>
              <a:rPr dirty="0">
                <a:solidFill>
                  <a:srgbClr val="344664"/>
                </a:solidFill>
              </a:rPr>
            </a:br>
            <a:r>
              <a:rPr dirty="0">
                <a:solidFill>
                  <a:srgbClr val="344664"/>
                </a:solidFill>
              </a:rPr>
              <a:t>of single mothers + Mormon friends for support, people who’ve been through this. They had such good recommendations.”</a:t>
            </a:r>
          </a:p>
        </p:txBody>
      </p:sp>
      <p:sp>
        <p:nvSpPr>
          <p:cNvPr id="513" name="Shape 513"/>
          <p:cNvSpPr/>
          <p:nvPr/>
        </p:nvSpPr>
        <p:spPr>
          <a:xfrm>
            <a:off x="422849" y="1864249"/>
            <a:ext cx="8608502" cy="1"/>
          </a:xfrm>
          <a:prstGeom prst="line">
            <a:avLst/>
          </a:prstGeom>
          <a:ln>
            <a:solidFill>
              <a:srgbClr val="0071BC"/>
            </a:solidFill>
          </a:ln>
        </p:spPr>
        <p:txBody>
          <a:bodyPr lIns="45719" rIns="45719"/>
          <a:lstStyle/>
          <a:p>
            <a:endParaRPr/>
          </a:p>
        </p:txBody>
      </p:sp>
      <p:sp>
        <p:nvSpPr>
          <p:cNvPr id="514" name="Shape 514"/>
          <p:cNvSpPr/>
          <p:nvPr/>
        </p:nvSpPr>
        <p:spPr>
          <a:xfrm>
            <a:off x="2472171" y="1898799"/>
            <a:ext cx="2039399"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b="1">
                <a:solidFill>
                  <a:srgbClr val="0071BC"/>
                </a:solidFill>
                <a:latin typeface="Source Sans Pro"/>
                <a:ea typeface="Source Sans Pro"/>
                <a:cs typeface="Source Sans Pro"/>
                <a:sym typeface="Source Sans Pro"/>
              </a:defRPr>
            </a:lvl1pPr>
          </a:lstStyle>
          <a:p>
            <a:r>
              <a:t>The support, comfort and info provided by CBOs offers a leg up in preparing to apply for services.  </a:t>
            </a:r>
          </a:p>
        </p:txBody>
      </p:sp>
      <p:sp>
        <p:nvSpPr>
          <p:cNvPr id="515" name="Shape 515"/>
          <p:cNvSpPr/>
          <p:nvPr/>
        </p:nvSpPr>
        <p:spPr>
          <a:xfrm>
            <a:off x="2472174" y="2664724"/>
            <a:ext cx="2084431" cy="235830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Because the process feels daunting, human contact with </a:t>
            </a:r>
            <a:r>
              <a:rPr lang="en-US" sz="900" dirty="0" smtClean="0"/>
              <a:t>someone </a:t>
            </a:r>
            <a:r>
              <a:rPr sz="900" dirty="0" smtClean="0"/>
              <a:t>who </a:t>
            </a:r>
            <a:r>
              <a:rPr sz="900" dirty="0"/>
              <a:t>understands the process eases anxiety. </a:t>
            </a:r>
          </a:p>
          <a:p>
            <a:pPr>
              <a:spcBef>
                <a:spcPts val="300"/>
              </a:spcBef>
              <a:defRPr sz="1000">
                <a:solidFill>
                  <a:srgbClr val="576579"/>
                </a:solidFill>
                <a:latin typeface="Source Sans Pro"/>
                <a:ea typeface="Source Sans Pro"/>
                <a:cs typeface="Source Sans Pro"/>
                <a:sym typeface="Source Sans Pro"/>
              </a:defRPr>
            </a:pPr>
            <a:r>
              <a:rPr sz="900" dirty="0"/>
              <a:t>Applicants are less likely to make </a:t>
            </a:r>
            <a:r>
              <a:rPr sz="900" dirty="0" smtClean="0"/>
              <a:t>mistakes</a:t>
            </a:r>
            <a:r>
              <a:rPr lang="en-US" sz="900" dirty="0"/>
              <a:t> </a:t>
            </a:r>
            <a:r>
              <a:rPr sz="900" dirty="0" smtClean="0"/>
              <a:t>or </a:t>
            </a:r>
            <a:r>
              <a:rPr sz="900" dirty="0"/>
              <a:t>lose hours to long wait times when they connect with a </a:t>
            </a:r>
            <a:r>
              <a:rPr lang="en-US" sz="900" dirty="0" smtClean="0"/>
              <a:t>Community Based Organization (</a:t>
            </a:r>
            <a:r>
              <a:rPr sz="900" dirty="0" smtClean="0"/>
              <a:t>CBO</a:t>
            </a:r>
            <a:r>
              <a:rPr lang="en-US" sz="900" dirty="0" smtClean="0"/>
              <a:t>)</a:t>
            </a:r>
            <a:r>
              <a:rPr sz="900" dirty="0" smtClean="0"/>
              <a:t>.</a:t>
            </a:r>
            <a:endParaRPr sz="900" dirty="0"/>
          </a:p>
          <a:p>
            <a:pPr>
              <a:lnSpc>
                <a:spcPct val="115000"/>
              </a:lnSpc>
              <a:defRPr sz="900" b="1" i="1">
                <a:solidFill>
                  <a:srgbClr val="0071BC"/>
                </a:solidFill>
                <a:latin typeface="Source Sans Pro"/>
                <a:ea typeface="Source Sans Pro"/>
                <a:cs typeface="Source Sans Pro"/>
                <a:sym typeface="Source Sans Pro"/>
              </a:defRPr>
            </a:pPr>
            <a:r>
              <a:rPr sz="1000" dirty="0">
                <a:solidFill>
                  <a:srgbClr val="344664"/>
                </a:solidFill>
              </a:rPr>
              <a:t/>
            </a:r>
            <a:br>
              <a:rPr sz="1000" dirty="0">
                <a:solidFill>
                  <a:srgbClr val="344664"/>
                </a:solidFill>
              </a:rPr>
            </a:br>
            <a:r>
              <a:rPr dirty="0">
                <a:solidFill>
                  <a:srgbClr val="344664"/>
                </a:solidFill>
              </a:rPr>
              <a:t>“When I started coming here and it was way easier. This place is just a huge stress relief. I don't have to use all my time that I could be using to find a job standing in line.”</a:t>
            </a:r>
          </a:p>
          <a:p>
            <a:pPr>
              <a:spcBef>
                <a:spcPts val="300"/>
              </a:spcBef>
              <a:defRPr sz="1000">
                <a:solidFill>
                  <a:srgbClr val="576579"/>
                </a:solidFill>
                <a:latin typeface="Source Sans Pro"/>
                <a:ea typeface="Source Sans Pro"/>
                <a:cs typeface="Source Sans Pro"/>
                <a:sym typeface="Source Sans Pro"/>
              </a:defRPr>
            </a:pPr>
            <a:endParaRPr dirty="0"/>
          </a:p>
        </p:txBody>
      </p:sp>
      <p:sp>
        <p:nvSpPr>
          <p:cNvPr id="518" name="Shape 518"/>
          <p:cNvSpPr/>
          <p:nvPr/>
        </p:nvSpPr>
        <p:spPr>
          <a:xfrm>
            <a:off x="4705022" y="1898799"/>
            <a:ext cx="2039400"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b="1">
                <a:solidFill>
                  <a:srgbClr val="0071BC"/>
                </a:solidFill>
                <a:latin typeface="Source Sans Pro"/>
                <a:ea typeface="Source Sans Pro"/>
                <a:cs typeface="Source Sans Pro"/>
                <a:sym typeface="Source Sans Pro"/>
              </a:defRPr>
            </a:lvl1pPr>
          </a:lstStyle>
          <a:p>
            <a:r>
              <a:rPr dirty="0"/>
              <a:t>Learning about programs while using/enrolling in other programs is helpful.</a:t>
            </a:r>
          </a:p>
        </p:txBody>
      </p:sp>
      <p:sp>
        <p:nvSpPr>
          <p:cNvPr id="519" name="Shape 519"/>
          <p:cNvSpPr/>
          <p:nvPr/>
        </p:nvSpPr>
        <p:spPr>
          <a:xfrm>
            <a:off x="4705024" y="2664724"/>
            <a:ext cx="2039400" cy="214286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Applicants reported positive responses when they were informed about specific services available to them from programs they were already connected to. For example: utility support resources listed on heating bills.</a:t>
            </a:r>
          </a:p>
          <a:p>
            <a:pPr>
              <a:lnSpc>
                <a:spcPct val="115000"/>
              </a:lnSpc>
              <a:defRPr sz="900" b="1" i="1">
                <a:solidFill>
                  <a:srgbClr val="0071BC"/>
                </a:solidFill>
                <a:latin typeface="Source Sans Pro"/>
                <a:ea typeface="Source Sans Pro"/>
                <a:cs typeface="Source Sans Pro"/>
                <a:sym typeface="Source Sans Pro"/>
              </a:defRPr>
            </a:pPr>
            <a:endParaRPr lang="en-US" dirty="0">
              <a:solidFill>
                <a:srgbClr val="0071BC"/>
              </a:solidFill>
            </a:endParaRPr>
          </a:p>
          <a:p>
            <a:pPr>
              <a:lnSpc>
                <a:spcPct val="115000"/>
              </a:lnSpc>
              <a:defRPr sz="900" b="1" i="1">
                <a:solidFill>
                  <a:srgbClr val="0071BC"/>
                </a:solidFill>
                <a:latin typeface="Source Sans Pro"/>
                <a:ea typeface="Source Sans Pro"/>
                <a:cs typeface="Source Sans Pro"/>
                <a:sym typeface="Source Sans Pro"/>
              </a:defRPr>
            </a:pPr>
            <a:r>
              <a:rPr dirty="0" smtClean="0">
                <a:solidFill>
                  <a:srgbClr val="344664"/>
                </a:solidFill>
              </a:rPr>
              <a:t>“</a:t>
            </a:r>
            <a:r>
              <a:rPr dirty="0">
                <a:solidFill>
                  <a:srgbClr val="344664"/>
                </a:solidFill>
              </a:rPr>
              <a:t>I got my Medicaid when I went to renew my childcare support; they let me know I was eligible which I didn’t know about.”</a:t>
            </a:r>
          </a:p>
          <a:p>
            <a:pPr>
              <a:spcBef>
                <a:spcPts val="300"/>
              </a:spcBef>
              <a:defRPr sz="1000">
                <a:solidFill>
                  <a:srgbClr val="576579"/>
                </a:solidFill>
                <a:latin typeface="Source Sans Pro"/>
                <a:ea typeface="Source Sans Pro"/>
                <a:cs typeface="Source Sans Pro"/>
                <a:sym typeface="Source Sans Pro"/>
              </a:defRPr>
            </a:pPr>
            <a:endParaRPr dirty="0"/>
          </a:p>
        </p:txBody>
      </p:sp>
      <p:sp>
        <p:nvSpPr>
          <p:cNvPr id="520" name="Shape 520"/>
          <p:cNvSpPr/>
          <p:nvPr/>
        </p:nvSpPr>
        <p:spPr>
          <a:xfrm>
            <a:off x="6937872" y="1898799"/>
            <a:ext cx="2039400"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b="1">
                <a:solidFill>
                  <a:srgbClr val="0071BC"/>
                </a:solidFill>
                <a:latin typeface="Source Sans Pro"/>
                <a:ea typeface="Source Sans Pro"/>
                <a:cs typeface="Source Sans Pro"/>
                <a:sym typeface="Source Sans Pro"/>
              </a:defRPr>
            </a:lvl1pPr>
          </a:lstStyle>
          <a:p>
            <a:r>
              <a:rPr dirty="0" smtClean="0"/>
              <a:t>Screening for multiple benefits helps applicants get setup quickly and more easily.</a:t>
            </a:r>
            <a:endParaRPr dirty="0"/>
          </a:p>
        </p:txBody>
      </p:sp>
      <p:sp>
        <p:nvSpPr>
          <p:cNvPr id="521" name="Shape 521"/>
          <p:cNvSpPr/>
          <p:nvPr/>
        </p:nvSpPr>
        <p:spPr>
          <a:xfrm>
            <a:off x="6937874" y="2664724"/>
            <a:ext cx="2039400" cy="124646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The application process feels much less daunting and much clearer when applicants understand what is available to them all together at the same time. </a:t>
            </a:r>
          </a:p>
          <a:p>
            <a:pPr>
              <a:spcBef>
                <a:spcPts val="300"/>
              </a:spcBef>
              <a:defRPr sz="1000">
                <a:solidFill>
                  <a:srgbClr val="576579"/>
                </a:solidFill>
                <a:latin typeface="Source Sans Pro"/>
                <a:ea typeface="Source Sans Pro"/>
                <a:cs typeface="Source Sans Pro"/>
                <a:sym typeface="Source Sans Pro"/>
              </a:defRPr>
            </a:pPr>
            <a:endParaRPr dirty="0"/>
          </a:p>
          <a:p>
            <a:pPr>
              <a:lnSpc>
                <a:spcPct val="115000"/>
              </a:lnSpc>
              <a:defRPr sz="900" b="1" i="1">
                <a:solidFill>
                  <a:srgbClr val="0071BC"/>
                </a:solidFill>
                <a:latin typeface="Source Sans Pro"/>
                <a:ea typeface="Source Sans Pro"/>
                <a:cs typeface="Source Sans Pro"/>
                <a:sym typeface="Source Sans Pro"/>
              </a:defRPr>
            </a:pPr>
            <a:endParaRPr dirty="0"/>
          </a:p>
        </p:txBody>
      </p:sp>
      <p:pic>
        <p:nvPicPr>
          <p:cNvPr id="522" name="image15.png" descr="UserJourney_phase1.png"/>
          <p:cNvPicPr>
            <a:picLocks noChangeAspect="1"/>
          </p:cNvPicPr>
          <p:nvPr/>
        </p:nvPicPr>
        <p:blipFill>
          <a:blip r:embed="rId2">
            <a:extLst/>
          </a:blip>
          <a:stretch>
            <a:fillRect/>
          </a:stretch>
        </p:blipFill>
        <p:spPr>
          <a:xfrm>
            <a:off x="0" y="749942"/>
            <a:ext cx="9144000" cy="728663"/>
          </a:xfrm>
          <a:prstGeom prst="rect">
            <a:avLst/>
          </a:prstGeom>
          <a:ln w="12700">
            <a:miter lim="400000"/>
          </a:ln>
        </p:spPr>
      </p:pic>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351024" y="76024"/>
            <a:ext cx="63936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dirty="0"/>
              <a:t>APPLICANT JOURNEY</a:t>
            </a:r>
            <a:r>
              <a:rPr b="0" dirty="0"/>
              <a:t> // PHASE </a:t>
            </a:r>
            <a:r>
              <a:rPr b="0" dirty="0" smtClean="0"/>
              <a:t>2</a:t>
            </a:r>
            <a:endParaRPr b="0" dirty="0"/>
          </a:p>
        </p:txBody>
      </p:sp>
      <p:sp>
        <p:nvSpPr>
          <p:cNvPr id="525" name="Shape 525"/>
          <p:cNvSpPr/>
          <p:nvPr/>
        </p:nvSpPr>
        <p:spPr>
          <a:xfrm>
            <a:off x="422849" y="499975"/>
            <a:ext cx="8608502" cy="1"/>
          </a:xfrm>
          <a:prstGeom prst="line">
            <a:avLst/>
          </a:prstGeom>
          <a:ln>
            <a:solidFill>
              <a:srgbClr val="72849E"/>
            </a:solidFill>
          </a:ln>
        </p:spPr>
        <p:txBody>
          <a:bodyPr lIns="45719" rIns="45719"/>
          <a:lstStyle/>
          <a:p>
            <a:endParaRPr/>
          </a:p>
        </p:txBody>
      </p:sp>
      <p:sp>
        <p:nvSpPr>
          <p:cNvPr id="526" name="Shape 526"/>
          <p:cNvSpPr/>
          <p:nvPr/>
        </p:nvSpPr>
        <p:spPr>
          <a:xfrm>
            <a:off x="351024" y="1515875"/>
            <a:ext cx="24813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t>PAIN POINTS: </a:t>
            </a:r>
            <a:r>
              <a:rPr b="0" dirty="0">
                <a:solidFill>
                  <a:srgbClr val="E31C3D"/>
                </a:solidFill>
              </a:rPr>
              <a:t>DOCUMENTS</a:t>
            </a:r>
          </a:p>
        </p:txBody>
      </p:sp>
      <p:sp>
        <p:nvSpPr>
          <p:cNvPr id="527" name="Shape 527"/>
          <p:cNvSpPr/>
          <p:nvPr/>
        </p:nvSpPr>
        <p:spPr>
          <a:xfrm>
            <a:off x="351024" y="1898799"/>
            <a:ext cx="2481302" cy="1008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E31C3D"/>
                </a:solidFill>
                <a:latin typeface="Source Sans Pro"/>
                <a:ea typeface="Source Sans Pro"/>
                <a:cs typeface="Source Sans Pro"/>
                <a:sym typeface="Source Sans Pro"/>
              </a:defRPr>
            </a:pPr>
            <a:r>
              <a:t>Gathering documents required to prove eligibility can be challenging and stressful.</a:t>
            </a:r>
          </a:p>
          <a:p>
            <a:pPr>
              <a:defRPr sz="1100" b="1">
                <a:solidFill>
                  <a:srgbClr val="E31C3D"/>
                </a:solidFill>
                <a:latin typeface="Source Sans Pro"/>
                <a:ea typeface="Source Sans Pro"/>
                <a:cs typeface="Source Sans Pro"/>
                <a:sym typeface="Source Sans Pro"/>
              </a:defRPr>
            </a:pPr>
            <a:endParaRPr/>
          </a:p>
        </p:txBody>
      </p:sp>
      <p:sp>
        <p:nvSpPr>
          <p:cNvPr id="528" name="Shape 528"/>
          <p:cNvSpPr/>
          <p:nvPr/>
        </p:nvSpPr>
        <p:spPr>
          <a:xfrm>
            <a:off x="351023" y="2513150"/>
            <a:ext cx="2336471" cy="28853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Many people in poverty have limited access to old paper documents such as pay </a:t>
            </a:r>
            <a:r>
              <a:rPr sz="900" dirty="0" smtClean="0"/>
              <a:t>stubs</a:t>
            </a:r>
            <a:r>
              <a:rPr lang="en-US" sz="900" dirty="0"/>
              <a:t> </a:t>
            </a:r>
            <a:r>
              <a:rPr lang="en-US" sz="900" dirty="0" smtClean="0"/>
              <a:t>or leases. L</a:t>
            </a:r>
            <a:r>
              <a:rPr sz="900" dirty="0" smtClean="0"/>
              <a:t>ocating this </a:t>
            </a:r>
            <a:r>
              <a:rPr sz="900" dirty="0"/>
              <a:t>evidence can slow down the applicant’s timeline</a:t>
            </a:r>
            <a:r>
              <a:rPr sz="900" dirty="0" smtClean="0"/>
              <a:t>.</a:t>
            </a: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dirty="0"/>
              <a:t>There is general confusion around the need to provide the same information multiple times for different applications</a:t>
            </a:r>
            <a:r>
              <a:rPr lang="en-US" sz="900" dirty="0" smtClean="0"/>
              <a:t>.</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dirty="0" smtClean="0"/>
              <a:t>People are often unclear on which documents they need for which programs and at which step of the process.</a:t>
            </a:r>
            <a:endParaRPr lang="en-US" sz="900" dirty="0"/>
          </a:p>
          <a:p>
            <a:pPr>
              <a:spcBef>
                <a:spcPts val="300"/>
              </a:spcBef>
              <a:defRPr sz="1000">
                <a:solidFill>
                  <a:srgbClr val="576579"/>
                </a:solidFill>
                <a:latin typeface="Source Sans Pro"/>
                <a:ea typeface="Source Sans Pro"/>
                <a:cs typeface="Source Sans Pro"/>
                <a:sym typeface="Source Sans Pro"/>
              </a:defRPr>
            </a:pPr>
            <a:endParaRPr sz="900" dirty="0"/>
          </a:p>
          <a:p>
            <a:pPr>
              <a:spcBef>
                <a:spcPts val="300"/>
              </a:spcBef>
              <a:defRPr sz="1000">
                <a:solidFill>
                  <a:srgbClr val="576579"/>
                </a:solidFill>
                <a:latin typeface="Source Sans Pro"/>
                <a:ea typeface="Source Sans Pro"/>
                <a:cs typeface="Source Sans Pro"/>
                <a:sym typeface="Source Sans Pro"/>
              </a:defRPr>
            </a:pP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lang="en-US" sz="900" b="1" i="1" dirty="0">
              <a:solidFill>
                <a:srgbClr val="344664"/>
              </a:solidFill>
            </a:endParaRPr>
          </a:p>
          <a:p>
            <a:pPr>
              <a:spcBef>
                <a:spcPts val="300"/>
              </a:spcBef>
              <a:defRPr sz="1000">
                <a:solidFill>
                  <a:srgbClr val="576579"/>
                </a:solidFill>
                <a:latin typeface="Source Sans Pro"/>
                <a:ea typeface="Source Sans Pro"/>
                <a:cs typeface="Source Sans Pro"/>
                <a:sym typeface="Source Sans Pro"/>
              </a:defRPr>
            </a:pPr>
            <a:endParaRPr sz="900" dirty="0"/>
          </a:p>
          <a:p>
            <a:pPr>
              <a:spcBef>
                <a:spcPts val="300"/>
              </a:spcBef>
              <a:defRPr sz="1000">
                <a:solidFill>
                  <a:srgbClr val="576579"/>
                </a:solidFill>
                <a:latin typeface="Source Sans Pro"/>
                <a:ea typeface="Source Sans Pro"/>
                <a:cs typeface="Source Sans Pro"/>
                <a:sym typeface="Source Sans Pro"/>
              </a:defRPr>
            </a:pPr>
            <a:endParaRPr sz="900" dirty="0"/>
          </a:p>
        </p:txBody>
      </p:sp>
      <p:sp>
        <p:nvSpPr>
          <p:cNvPr id="529" name="Shape 529"/>
          <p:cNvSpPr/>
          <p:nvPr/>
        </p:nvSpPr>
        <p:spPr>
          <a:xfrm>
            <a:off x="422850" y="1864249"/>
            <a:ext cx="5110896" cy="1"/>
          </a:xfrm>
          <a:prstGeom prst="line">
            <a:avLst/>
          </a:prstGeom>
          <a:ln>
            <a:solidFill>
              <a:srgbClr val="E31C3D"/>
            </a:solidFill>
          </a:ln>
        </p:spPr>
        <p:txBody>
          <a:bodyPr lIns="45719" rIns="45719"/>
          <a:lstStyle/>
          <a:p>
            <a:endParaRPr/>
          </a:p>
        </p:txBody>
      </p:sp>
      <p:sp>
        <p:nvSpPr>
          <p:cNvPr id="530" name="Shape 530"/>
          <p:cNvSpPr/>
          <p:nvPr/>
        </p:nvSpPr>
        <p:spPr>
          <a:xfrm>
            <a:off x="2924848" y="1898799"/>
            <a:ext cx="2608897" cy="318545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E31C3D"/>
                </a:solidFill>
                <a:latin typeface="Source Sans Pro"/>
                <a:ea typeface="Source Sans Pro"/>
                <a:cs typeface="Source Sans Pro"/>
                <a:sym typeface="Source Sans Pro"/>
              </a:defRPr>
            </a:pPr>
            <a:r>
              <a:rPr lang="en-US" dirty="0" smtClean="0"/>
              <a:t>Applicants experience anxiety and additional burden if they apply in-person without the correct documents in-hand.</a:t>
            </a:r>
            <a:endParaRPr dirty="0"/>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r>
              <a:rPr lang="en-US" sz="900" dirty="0" smtClean="0"/>
              <a:t>When </a:t>
            </a:r>
            <a:r>
              <a:rPr lang="en-US" sz="900" dirty="0"/>
              <a:t>applicants arrive at enrollment offices without </a:t>
            </a:r>
            <a:r>
              <a:rPr lang="en-US" sz="900" dirty="0" smtClean="0"/>
              <a:t>all of the documents required, </a:t>
            </a:r>
            <a:r>
              <a:rPr lang="en-US" sz="900" dirty="0"/>
              <a:t>it’s a burden to </a:t>
            </a:r>
            <a:r>
              <a:rPr lang="en-US" sz="900" dirty="0" smtClean="0"/>
              <a:t>return home and </a:t>
            </a:r>
            <a:r>
              <a:rPr lang="en-US" sz="900" dirty="0"/>
              <a:t>resubmit. People try to figure it out up front, but are easily confused by the different requirements of different programs.</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b="1" i="1" dirty="0">
                <a:solidFill>
                  <a:srgbClr val="344664"/>
                </a:solidFill>
              </a:rPr>
              <a:t>“I actually came way over prepared and they didn't need half of it. But it's so annoying to go through these processes where if you forget one thing, you get sent home and then you have to come back </a:t>
            </a:r>
            <a:r>
              <a:rPr lang="en-US" sz="900" b="1" i="1" dirty="0" smtClean="0">
                <a:solidFill>
                  <a:srgbClr val="344664"/>
                </a:solidFill>
              </a:rPr>
              <a:t>again. In New </a:t>
            </a:r>
            <a:r>
              <a:rPr lang="en-US" sz="900" b="1" i="1" dirty="0">
                <a:solidFill>
                  <a:srgbClr val="344664"/>
                </a:solidFill>
              </a:rPr>
              <a:t>York </a:t>
            </a:r>
            <a:r>
              <a:rPr lang="en-US" sz="900" b="1" i="1" dirty="0" smtClean="0">
                <a:solidFill>
                  <a:srgbClr val="344664"/>
                </a:solidFill>
              </a:rPr>
              <a:t>that's </a:t>
            </a:r>
            <a:r>
              <a:rPr lang="en-US" sz="900" b="1" i="1" dirty="0">
                <a:solidFill>
                  <a:srgbClr val="344664"/>
                </a:solidFill>
              </a:rPr>
              <a:t>a lot of transit and it feels terrible.” </a:t>
            </a: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sz="900" dirty="0"/>
          </a:p>
          <a:p>
            <a:pPr>
              <a:spcBef>
                <a:spcPts val="300"/>
              </a:spcBef>
              <a:defRPr sz="900">
                <a:solidFill>
                  <a:srgbClr val="576579"/>
                </a:solidFill>
                <a:latin typeface="Source Sans Pro"/>
                <a:ea typeface="Source Sans Pro"/>
                <a:cs typeface="Source Sans Pro"/>
                <a:sym typeface="Source Sans Pro"/>
              </a:defRPr>
            </a:pPr>
            <a:endParaRPr dirty="0"/>
          </a:p>
        </p:txBody>
      </p:sp>
      <p:pic>
        <p:nvPicPr>
          <p:cNvPr id="532" name="image16.png" descr="UserJourney_phase2.png"/>
          <p:cNvPicPr>
            <a:picLocks noChangeAspect="1"/>
          </p:cNvPicPr>
          <p:nvPr/>
        </p:nvPicPr>
        <p:blipFill>
          <a:blip r:embed="rId2">
            <a:extLst/>
          </a:blip>
          <a:stretch>
            <a:fillRect/>
          </a:stretch>
        </p:blipFill>
        <p:spPr>
          <a:xfrm>
            <a:off x="0" y="734550"/>
            <a:ext cx="9144000" cy="728664"/>
          </a:xfrm>
          <a:prstGeom prst="rect">
            <a:avLst/>
          </a:prstGeom>
          <a:ln w="12700">
            <a:miter lim="400000"/>
          </a:ln>
        </p:spPr>
      </p:pic>
      <p:sp>
        <p:nvSpPr>
          <p:cNvPr id="533" name="Shape 533"/>
          <p:cNvSpPr/>
          <p:nvPr/>
        </p:nvSpPr>
        <p:spPr>
          <a:xfrm>
            <a:off x="5726010" y="1515875"/>
            <a:ext cx="2720701" cy="33852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solidFill>
                  <a:srgbClr val="E31C3D"/>
                </a:solidFill>
              </a:rPr>
              <a:t>PAIN POINTS: </a:t>
            </a:r>
            <a:r>
              <a:rPr b="0" dirty="0">
                <a:solidFill>
                  <a:srgbClr val="E31C3D"/>
                </a:solidFill>
              </a:rPr>
              <a:t>SUBMITTING AN APPLICATION</a:t>
            </a:r>
          </a:p>
        </p:txBody>
      </p:sp>
      <p:sp>
        <p:nvSpPr>
          <p:cNvPr id="534" name="Shape 534"/>
          <p:cNvSpPr/>
          <p:nvPr/>
        </p:nvSpPr>
        <p:spPr>
          <a:xfrm>
            <a:off x="5797835" y="1864249"/>
            <a:ext cx="3035743" cy="1"/>
          </a:xfrm>
          <a:prstGeom prst="line">
            <a:avLst/>
          </a:prstGeom>
          <a:ln>
            <a:solidFill>
              <a:srgbClr val="E31C3D"/>
            </a:solidFill>
          </a:ln>
        </p:spPr>
        <p:txBody>
          <a:bodyPr lIns="45719" rIns="45719"/>
          <a:lstStyle/>
          <a:p>
            <a:endParaRPr/>
          </a:p>
        </p:txBody>
      </p:sp>
      <p:sp>
        <p:nvSpPr>
          <p:cNvPr id="535" name="Shape 535"/>
          <p:cNvSpPr/>
          <p:nvPr/>
        </p:nvSpPr>
        <p:spPr>
          <a:xfrm>
            <a:off x="5726010" y="1898799"/>
            <a:ext cx="3107566" cy="32931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r>
              <a:rPr dirty="0" smtClean="0"/>
              <a:t>APPLYING </a:t>
            </a:r>
            <a:r>
              <a:rPr dirty="0"/>
              <a:t>WITHOUT SUPPORT  </a:t>
            </a:r>
          </a:p>
          <a:p>
            <a:pPr>
              <a:defRPr sz="1100" b="1">
                <a:solidFill>
                  <a:srgbClr val="E31C3D"/>
                </a:solidFill>
                <a:latin typeface="Source Sans Pro"/>
                <a:ea typeface="Source Sans Pro"/>
                <a:cs typeface="Source Sans Pro"/>
                <a:sym typeface="Source Sans Pro"/>
              </a:defRPr>
            </a:pPr>
            <a:r>
              <a:rPr dirty="0"/>
              <a:t>Those with limited language or tech literacy really need a helper to apply. </a:t>
            </a: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r>
              <a:rPr sz="900" dirty="0"/>
              <a:t>Many people -- especially older people -- felt a strong desire for a human hand to help them through. </a:t>
            </a:r>
            <a:r>
              <a:rPr sz="900" dirty="0" smtClean="0"/>
              <a:t>Some </a:t>
            </a:r>
            <a:r>
              <a:rPr sz="900" dirty="0"/>
              <a:t>feel unable to understand the apps/process on their own.</a:t>
            </a:r>
            <a:r>
              <a:rPr sz="900" b="1" i="1" dirty="0">
                <a:solidFill>
                  <a:srgbClr val="E31C3D"/>
                </a:solidFill>
              </a:rPr>
              <a:t> </a:t>
            </a:r>
            <a:endParaRPr lang="en-US" sz="900" b="1" i="1" dirty="0" smtClean="0">
              <a:solidFill>
                <a:srgbClr val="E31C3D"/>
              </a:solidFill>
            </a:endParaRPr>
          </a:p>
          <a:p>
            <a:pPr>
              <a:spcBef>
                <a:spcPts val="300"/>
              </a:spcBef>
              <a:defRPr sz="1000">
                <a:solidFill>
                  <a:srgbClr val="576579"/>
                </a:solidFill>
                <a:latin typeface="Source Sans Pro"/>
                <a:ea typeface="Source Sans Pro"/>
                <a:cs typeface="Source Sans Pro"/>
                <a:sym typeface="Source Sans Pro"/>
              </a:defRPr>
            </a:pPr>
            <a:endParaRPr lang="en-US" sz="900" b="1" i="1" dirty="0">
              <a:solidFill>
                <a:srgbClr val="E31C3D"/>
              </a:solidFill>
            </a:endParaRPr>
          </a:p>
          <a:p>
            <a:pPr>
              <a:defRPr sz="900">
                <a:solidFill>
                  <a:srgbClr val="E06666"/>
                </a:solidFill>
                <a:latin typeface="Source Sans Pro"/>
                <a:ea typeface="Source Sans Pro"/>
                <a:cs typeface="Source Sans Pro"/>
                <a:sym typeface="Source Sans Pro"/>
              </a:defRPr>
            </a:pPr>
            <a:endParaRPr lang="en-US" dirty="0" smtClean="0"/>
          </a:p>
          <a:p>
            <a:pPr>
              <a:defRPr sz="900">
                <a:solidFill>
                  <a:srgbClr val="E06666"/>
                </a:solidFill>
                <a:latin typeface="Source Sans Pro"/>
                <a:ea typeface="Source Sans Pro"/>
                <a:cs typeface="Source Sans Pro"/>
                <a:sym typeface="Source Sans Pro"/>
              </a:defRPr>
            </a:pPr>
            <a:endParaRPr lang="en-US" dirty="0"/>
          </a:p>
          <a:p>
            <a:pPr>
              <a:defRPr sz="900">
                <a:solidFill>
                  <a:srgbClr val="E06666"/>
                </a:solidFill>
                <a:latin typeface="Source Sans Pro"/>
                <a:ea typeface="Source Sans Pro"/>
                <a:cs typeface="Source Sans Pro"/>
                <a:sym typeface="Source Sans Pro"/>
              </a:defRPr>
            </a:pPr>
            <a:r>
              <a:rPr lang="en-US" dirty="0" smtClean="0"/>
              <a:t>NO </a:t>
            </a:r>
            <a:r>
              <a:rPr lang="en-US" dirty="0"/>
              <a:t>CONFIRMATIONS </a:t>
            </a:r>
          </a:p>
          <a:p>
            <a:pPr>
              <a:defRPr sz="1100" b="1">
                <a:solidFill>
                  <a:srgbClr val="E31C3D"/>
                </a:solidFill>
                <a:latin typeface="Source Sans Pro"/>
                <a:ea typeface="Source Sans Pro"/>
                <a:cs typeface="Source Sans Pro"/>
                <a:sym typeface="Source Sans Pro"/>
              </a:defRPr>
            </a:pPr>
            <a:r>
              <a:rPr lang="en-US" dirty="0"/>
              <a:t>No tactile feedback when applying online or in the mail. Incites the ‘sending into a black hole’ feeling.</a:t>
            </a:r>
          </a:p>
          <a:p>
            <a:pPr>
              <a:defRPr sz="1100" b="1">
                <a:solidFill>
                  <a:srgbClr val="E31C3D"/>
                </a:solidFill>
                <a:latin typeface="Source Sans Pro"/>
                <a:ea typeface="Source Sans Pro"/>
                <a:cs typeface="Source Sans Pro"/>
                <a:sym typeface="Source Sans Pro"/>
              </a:defRPr>
            </a:pPr>
            <a:endParaRPr lang="en-US" dirty="0"/>
          </a:p>
          <a:p>
            <a:pPr>
              <a:defRPr sz="900" b="1" i="1">
                <a:solidFill>
                  <a:srgbClr val="E31C3D"/>
                </a:solidFill>
                <a:latin typeface="Source Sans Pro"/>
                <a:ea typeface="Source Sans Pro"/>
                <a:cs typeface="Source Sans Pro"/>
                <a:sym typeface="Source Sans Pro"/>
              </a:defRPr>
            </a:pPr>
            <a:r>
              <a:rPr lang="en-US" dirty="0">
                <a:solidFill>
                  <a:srgbClr val="344664"/>
                </a:solidFill>
              </a:rPr>
              <a:t>"If you do fax things in you might be faxing into a void...</a:t>
            </a:r>
            <a:br>
              <a:rPr lang="en-US" dirty="0">
                <a:solidFill>
                  <a:srgbClr val="344664"/>
                </a:solidFill>
              </a:rPr>
            </a:br>
            <a:r>
              <a:rPr lang="en-US" dirty="0">
                <a:solidFill>
                  <a:srgbClr val="344664"/>
                </a:solidFill>
              </a:rPr>
              <a:t>You can’t see if it’s received and you get no confirmation...”</a:t>
            </a:r>
          </a:p>
          <a:p>
            <a:pPr>
              <a:defRPr sz="900" b="1" i="1">
                <a:solidFill>
                  <a:srgbClr val="E31C3D"/>
                </a:solidFill>
                <a:latin typeface="Source Sans Pro"/>
                <a:ea typeface="Source Sans Pro"/>
                <a:cs typeface="Source Sans Pro"/>
                <a:sym typeface="Source Sans Pro"/>
              </a:defRPr>
            </a:pPr>
            <a:endParaRPr lang="en-US" dirty="0"/>
          </a:p>
          <a:p>
            <a:pPr>
              <a:defRPr sz="800">
                <a:solidFill>
                  <a:srgbClr val="E06666"/>
                </a:solidFill>
                <a:latin typeface="Source Sans Pro"/>
                <a:ea typeface="Source Sans Pro"/>
                <a:cs typeface="Source Sans Pro"/>
                <a:sym typeface="Source Sans Pro"/>
              </a:defRPr>
            </a:pPr>
            <a:endParaRPr lang="en-US" dirty="0"/>
          </a:p>
          <a:p>
            <a:pPr>
              <a:spcBef>
                <a:spcPts val="300"/>
              </a:spcBef>
              <a:defRPr sz="1000">
                <a:solidFill>
                  <a:srgbClr val="576579"/>
                </a:solidFill>
                <a:latin typeface="Source Sans Pro"/>
                <a:ea typeface="Source Sans Pro"/>
                <a:cs typeface="Source Sans Pro"/>
                <a:sym typeface="Source Sans Pro"/>
              </a:defRPr>
            </a:pPr>
            <a:endParaRPr sz="900" b="1" i="1" dirty="0">
              <a:solidFill>
                <a:srgbClr val="E31C3D"/>
              </a:solidFill>
            </a:endParaRPr>
          </a:p>
        </p:txBody>
      </p:sp>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p:nvPr/>
        </p:nvSpPr>
        <p:spPr>
          <a:xfrm>
            <a:off x="351024" y="76024"/>
            <a:ext cx="63936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dirty="0" smtClean="0"/>
              <a:t>APPLICANT JOURNEY</a:t>
            </a:r>
            <a:r>
              <a:rPr b="0" dirty="0" smtClean="0"/>
              <a:t> // PHASE 2</a:t>
            </a:r>
            <a:endParaRPr b="0" dirty="0"/>
          </a:p>
        </p:txBody>
      </p:sp>
      <p:sp>
        <p:nvSpPr>
          <p:cNvPr id="538" name="Shape 538"/>
          <p:cNvSpPr/>
          <p:nvPr/>
        </p:nvSpPr>
        <p:spPr>
          <a:xfrm>
            <a:off x="422849" y="499975"/>
            <a:ext cx="8608502" cy="1"/>
          </a:xfrm>
          <a:prstGeom prst="line">
            <a:avLst/>
          </a:prstGeom>
          <a:ln>
            <a:solidFill>
              <a:srgbClr val="72849E"/>
            </a:solidFill>
          </a:ln>
        </p:spPr>
        <p:txBody>
          <a:bodyPr lIns="45719" rIns="45719"/>
          <a:lstStyle/>
          <a:p>
            <a:endParaRPr/>
          </a:p>
        </p:txBody>
      </p:sp>
      <p:sp>
        <p:nvSpPr>
          <p:cNvPr id="539" name="Shape 539"/>
          <p:cNvSpPr/>
          <p:nvPr/>
        </p:nvSpPr>
        <p:spPr>
          <a:xfrm>
            <a:off x="351023" y="1515875"/>
            <a:ext cx="3553051" cy="33852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t>PAIN POINTS: </a:t>
            </a:r>
            <a:r>
              <a:rPr b="0" dirty="0">
                <a:solidFill>
                  <a:srgbClr val="E31C3D"/>
                </a:solidFill>
              </a:rPr>
              <a:t>SUBMITTING AN APPLICATION continued…</a:t>
            </a:r>
          </a:p>
        </p:txBody>
      </p:sp>
      <p:sp>
        <p:nvSpPr>
          <p:cNvPr id="540" name="Shape 540"/>
          <p:cNvSpPr/>
          <p:nvPr/>
        </p:nvSpPr>
        <p:spPr>
          <a:xfrm>
            <a:off x="422849" y="1864249"/>
            <a:ext cx="8608502" cy="1"/>
          </a:xfrm>
          <a:prstGeom prst="line">
            <a:avLst/>
          </a:prstGeom>
          <a:ln>
            <a:solidFill>
              <a:srgbClr val="E31C3D"/>
            </a:solidFill>
          </a:ln>
        </p:spPr>
        <p:txBody>
          <a:bodyPr lIns="45719" rIns="45719"/>
          <a:lstStyle/>
          <a:p>
            <a:endParaRPr/>
          </a:p>
        </p:txBody>
      </p:sp>
      <p:sp>
        <p:nvSpPr>
          <p:cNvPr id="541" name="Shape 541"/>
          <p:cNvSpPr/>
          <p:nvPr/>
        </p:nvSpPr>
        <p:spPr>
          <a:xfrm>
            <a:off x="5771865" y="1901524"/>
            <a:ext cx="2852020" cy="32470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r>
              <a:rPr dirty="0"/>
              <a:t>APPLYING IN PERSON</a:t>
            </a:r>
          </a:p>
          <a:p>
            <a:pPr>
              <a:defRPr sz="1100" b="1">
                <a:solidFill>
                  <a:srgbClr val="E31C3D"/>
                </a:solidFill>
                <a:latin typeface="Source Sans Pro"/>
                <a:ea typeface="Source Sans Pro"/>
                <a:cs typeface="Source Sans Pro"/>
                <a:sym typeface="Source Sans Pro"/>
              </a:defRPr>
            </a:pPr>
            <a:r>
              <a:rPr dirty="0"/>
              <a:t>Office locations can be hard to get to, require long wait times and feel unwelcoming.</a:t>
            </a: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r>
              <a:rPr sz="900" dirty="0"/>
              <a:t>For those working, it can be very difficult to get to government offices during open hours. </a:t>
            </a:r>
            <a:r>
              <a:rPr sz="900" dirty="0" smtClean="0"/>
              <a:t>Limited </a:t>
            </a:r>
            <a:r>
              <a:rPr sz="900" dirty="0"/>
              <a:t>public transit or long distances create barriers for getting to physical offices.</a:t>
            </a:r>
          </a:p>
          <a:p>
            <a:pPr>
              <a:defRPr sz="1000">
                <a:solidFill>
                  <a:srgbClr val="576579"/>
                </a:solidFill>
                <a:latin typeface="Source Sans Pro"/>
                <a:ea typeface="Source Sans Pro"/>
                <a:cs typeface="Source Sans Pro"/>
                <a:sym typeface="Source Sans Pro"/>
              </a:defRPr>
            </a:pPr>
            <a:endParaRPr sz="900" dirty="0"/>
          </a:p>
          <a:p>
            <a:pPr>
              <a:defRPr sz="1000">
                <a:solidFill>
                  <a:srgbClr val="576579"/>
                </a:solidFill>
                <a:latin typeface="Source Sans Pro"/>
                <a:ea typeface="Source Sans Pro"/>
                <a:cs typeface="Source Sans Pro"/>
                <a:sym typeface="Source Sans Pro"/>
              </a:defRPr>
            </a:pPr>
            <a:r>
              <a:rPr sz="900" dirty="0"/>
              <a:t>Many feel unwelcomed and unsupported by the staff at local </a:t>
            </a:r>
            <a:r>
              <a:rPr sz="900" dirty="0" smtClean="0"/>
              <a:t>offices.</a:t>
            </a:r>
            <a:r>
              <a:rPr lang="en-US" sz="900" dirty="0" smtClean="0"/>
              <a:t> </a:t>
            </a:r>
            <a:r>
              <a:rPr sz="900" dirty="0" smtClean="0"/>
              <a:t>There </a:t>
            </a:r>
            <a:r>
              <a:rPr sz="900" dirty="0"/>
              <a:t>is sometimes a sense of shame or embarrassment in going to a government ‘welfare’ office</a:t>
            </a:r>
            <a:r>
              <a:rPr sz="900" dirty="0" smtClean="0"/>
              <a:t>.</a:t>
            </a:r>
            <a:endParaRPr lang="en-US" sz="900" dirty="0" smtClean="0"/>
          </a:p>
          <a:p>
            <a:pPr>
              <a:defRPr sz="1000">
                <a:solidFill>
                  <a:srgbClr val="576579"/>
                </a:solidFill>
                <a:latin typeface="Source Sans Pro"/>
                <a:ea typeface="Source Sans Pro"/>
                <a:cs typeface="Source Sans Pro"/>
                <a:sym typeface="Source Sans Pro"/>
              </a:defRPr>
            </a:pPr>
            <a:endParaRPr lang="en-US" sz="900" dirty="0"/>
          </a:p>
          <a:p>
            <a:pPr lvl="5" fontAlgn="base"/>
            <a:r>
              <a:rPr lang="en-US" sz="900" b="1" i="1" dirty="0">
                <a:solidFill>
                  <a:srgbClr val="344664"/>
                </a:solidFill>
                <a:latin typeface="Source sans pro"/>
                <a:cs typeface="Source sans pro"/>
              </a:rPr>
              <a:t>"It feels like nobody cares, they just want you to go </a:t>
            </a:r>
            <a:r>
              <a:rPr lang="en-US" sz="900" b="1" i="1" dirty="0" smtClean="0">
                <a:solidFill>
                  <a:srgbClr val="344664"/>
                </a:solidFill>
                <a:latin typeface="Source sans pro"/>
                <a:cs typeface="Source sans pro"/>
              </a:rPr>
              <a:t>away. It’s </a:t>
            </a:r>
            <a:r>
              <a:rPr lang="en-US" sz="900" b="1" i="1" dirty="0">
                <a:solidFill>
                  <a:srgbClr val="344664"/>
                </a:solidFill>
                <a:latin typeface="Source sans pro"/>
                <a:cs typeface="Source sans pro"/>
              </a:rPr>
              <a:t>heartbreaking to have to deal with </a:t>
            </a:r>
            <a:r>
              <a:rPr lang="en-US" sz="900" b="1" i="1" dirty="0" smtClean="0">
                <a:solidFill>
                  <a:srgbClr val="344664"/>
                </a:solidFill>
                <a:latin typeface="Source sans pro"/>
                <a:cs typeface="Source sans pro"/>
              </a:rPr>
              <a:t>that in </a:t>
            </a:r>
            <a:r>
              <a:rPr lang="en-US" sz="900" b="1" i="1" dirty="0">
                <a:solidFill>
                  <a:srgbClr val="344664"/>
                </a:solidFill>
                <a:latin typeface="Source sans pro"/>
                <a:cs typeface="Source sans pro"/>
              </a:rPr>
              <a:t>every </a:t>
            </a:r>
            <a:r>
              <a:rPr lang="en-US" sz="900" b="1" i="1" dirty="0" smtClean="0">
                <a:solidFill>
                  <a:srgbClr val="344664"/>
                </a:solidFill>
                <a:latin typeface="Source sans pro"/>
                <a:cs typeface="Source sans pro"/>
              </a:rPr>
              <a:t>interaction. </a:t>
            </a:r>
            <a:r>
              <a:rPr lang="en-US" sz="900" b="1" i="1" dirty="0">
                <a:solidFill>
                  <a:srgbClr val="344664"/>
                </a:solidFill>
                <a:latin typeface="Source sans pro"/>
                <a:cs typeface="Source sans pro"/>
              </a:rPr>
              <a:t>I’m just preparing for </a:t>
            </a:r>
            <a:r>
              <a:rPr lang="en-US" sz="900" b="1" i="1" dirty="0" smtClean="0">
                <a:solidFill>
                  <a:srgbClr val="344664"/>
                </a:solidFill>
                <a:latin typeface="Source sans pro"/>
                <a:cs typeface="Source sans pro"/>
              </a:rPr>
              <a:t>stress.” </a:t>
            </a:r>
            <a:endParaRPr sz="900" b="1" i="1" dirty="0">
              <a:solidFill>
                <a:srgbClr val="344664"/>
              </a:solidFill>
              <a:latin typeface="Source sans pro"/>
              <a:cs typeface="Source sans pro"/>
            </a:endParaRP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endParaRPr dirty="0"/>
          </a:p>
        </p:txBody>
      </p:sp>
      <p:sp>
        <p:nvSpPr>
          <p:cNvPr id="542" name="Shape 542"/>
          <p:cNvSpPr/>
          <p:nvPr/>
        </p:nvSpPr>
        <p:spPr>
          <a:xfrm>
            <a:off x="351023" y="1901524"/>
            <a:ext cx="2619963" cy="292384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r>
              <a:rPr dirty="0"/>
              <a:t>ONLINE APPLICATIONS </a:t>
            </a:r>
          </a:p>
          <a:p>
            <a:pPr>
              <a:defRPr sz="1100" b="1" u="sng">
                <a:solidFill>
                  <a:srgbClr val="E31C3D"/>
                </a:solidFill>
                <a:latin typeface="Source Sans Pro"/>
                <a:ea typeface="Source Sans Pro"/>
                <a:cs typeface="Source Sans Pro"/>
                <a:sym typeface="Source Sans Pro"/>
              </a:defRPr>
            </a:pPr>
            <a:r>
              <a:rPr dirty="0"/>
              <a:t>Many</a:t>
            </a:r>
            <a:r>
              <a:rPr u="none" dirty="0"/>
              <a:t> people have difficulty accessing or using online applications. </a:t>
            </a:r>
          </a:p>
          <a:p>
            <a:pPr>
              <a:lnSpc>
                <a:spcPct val="120000"/>
              </a:lnSpc>
              <a:spcBef>
                <a:spcPts val="300"/>
              </a:spcBef>
              <a:defRPr sz="1000">
                <a:solidFill>
                  <a:srgbClr val="576579"/>
                </a:solidFill>
                <a:latin typeface="Source Sans Pro"/>
                <a:ea typeface="Source Sans Pro"/>
                <a:cs typeface="Source Sans Pro"/>
                <a:sym typeface="Source Sans Pro"/>
              </a:defRPr>
            </a:pPr>
            <a:endParaRPr u="none" dirty="0"/>
          </a:p>
          <a:p>
            <a:pPr>
              <a:spcBef>
                <a:spcPts val="300"/>
              </a:spcBef>
              <a:defRPr sz="1000">
                <a:solidFill>
                  <a:srgbClr val="576579"/>
                </a:solidFill>
                <a:latin typeface="Source Sans Pro"/>
                <a:ea typeface="Source Sans Pro"/>
                <a:cs typeface="Source Sans Pro"/>
                <a:sym typeface="Source Sans Pro"/>
              </a:defRPr>
            </a:pPr>
            <a:r>
              <a:rPr lang="en-US" sz="900" dirty="0"/>
              <a:t>While digital is </a:t>
            </a:r>
            <a:r>
              <a:rPr lang="en-US" sz="900" dirty="0" smtClean="0"/>
              <a:t>preferred </a:t>
            </a:r>
            <a:r>
              <a:rPr lang="en-US" sz="900" dirty="0"/>
              <a:t>by some, many applicants do not feel comfortable using computers and are </a:t>
            </a:r>
            <a:r>
              <a:rPr lang="en-US" sz="900" dirty="0" smtClean="0"/>
              <a:t>unsettled </a:t>
            </a:r>
            <a:r>
              <a:rPr lang="en-US" sz="900" dirty="0"/>
              <a:t>when required to apply online. </a:t>
            </a: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dirty="0"/>
              <a:t>Most  online applications are not mobile-friendly. Some online systems aren’t reliable/available all the time.</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sz="900" dirty="0" smtClean="0"/>
              <a:t>Not </a:t>
            </a:r>
            <a:r>
              <a:rPr sz="900" dirty="0"/>
              <a:t>all applicants have easy </a:t>
            </a:r>
            <a:r>
              <a:rPr lang="en-US" sz="900" dirty="0" smtClean="0"/>
              <a:t>or reliable </a:t>
            </a:r>
            <a:r>
              <a:rPr sz="900" dirty="0" smtClean="0"/>
              <a:t>internet </a:t>
            </a:r>
            <a:r>
              <a:rPr sz="900" dirty="0"/>
              <a:t>access. </a:t>
            </a:r>
          </a:p>
          <a:p>
            <a:pPr>
              <a:spcBef>
                <a:spcPts val="300"/>
              </a:spcBef>
              <a:defRPr sz="700">
                <a:solidFill>
                  <a:srgbClr val="576579"/>
                </a:solidFill>
                <a:latin typeface="Source Sans Pro"/>
                <a:ea typeface="Source Sans Pro"/>
                <a:cs typeface="Source Sans Pro"/>
                <a:sym typeface="Source Sans Pro"/>
              </a:defRPr>
            </a:pPr>
            <a:endParaRPr dirty="0"/>
          </a:p>
          <a:p>
            <a:pPr>
              <a:spcBef>
                <a:spcPts val="300"/>
              </a:spcBef>
              <a:defRPr sz="900" b="1" i="1">
                <a:solidFill>
                  <a:srgbClr val="E31C3D"/>
                </a:solidFill>
                <a:latin typeface="Source Sans Pro"/>
                <a:ea typeface="Source Sans Pro"/>
                <a:cs typeface="Source Sans Pro"/>
                <a:sym typeface="Source Sans Pro"/>
              </a:defRPr>
            </a:pPr>
            <a:r>
              <a:rPr dirty="0" smtClean="0">
                <a:solidFill>
                  <a:srgbClr val="344664"/>
                </a:solidFill>
              </a:rPr>
              <a:t>“What </a:t>
            </a:r>
            <a:r>
              <a:rPr dirty="0">
                <a:solidFill>
                  <a:srgbClr val="344664"/>
                </a:solidFill>
              </a:rPr>
              <a:t>if I press </a:t>
            </a:r>
            <a:r>
              <a:rPr lang="en-US" dirty="0" smtClean="0">
                <a:solidFill>
                  <a:srgbClr val="344664"/>
                </a:solidFill>
              </a:rPr>
              <a:t> </a:t>
            </a:r>
            <a:r>
              <a:rPr dirty="0" smtClean="0">
                <a:solidFill>
                  <a:srgbClr val="344664"/>
                </a:solidFill>
              </a:rPr>
              <a:t>the </a:t>
            </a:r>
            <a:r>
              <a:rPr dirty="0">
                <a:solidFill>
                  <a:srgbClr val="344664"/>
                </a:solidFill>
              </a:rPr>
              <a:t>wrong button</a:t>
            </a:r>
            <a:r>
              <a:rPr dirty="0" smtClean="0">
                <a:solidFill>
                  <a:srgbClr val="344664"/>
                </a:solidFill>
              </a:rPr>
              <a:t>?</a:t>
            </a:r>
            <a:r>
              <a:rPr lang="en-US" dirty="0">
                <a:solidFill>
                  <a:srgbClr val="344664"/>
                </a:solidFill>
              </a:rPr>
              <a:t> What if I miss </a:t>
            </a:r>
            <a:r>
              <a:rPr lang="en-US" dirty="0" smtClean="0">
                <a:solidFill>
                  <a:srgbClr val="344664"/>
                </a:solidFill>
              </a:rPr>
              <a:t/>
            </a:r>
            <a:br>
              <a:rPr lang="en-US" dirty="0" smtClean="0">
                <a:solidFill>
                  <a:srgbClr val="344664"/>
                </a:solidFill>
              </a:rPr>
            </a:br>
            <a:r>
              <a:rPr lang="en-US" dirty="0" smtClean="0">
                <a:solidFill>
                  <a:srgbClr val="344664"/>
                </a:solidFill>
              </a:rPr>
              <a:t>  something</a:t>
            </a:r>
            <a:r>
              <a:rPr lang="en-US" dirty="0">
                <a:solidFill>
                  <a:srgbClr val="344664"/>
                </a:solidFill>
              </a:rPr>
              <a:t>?  </a:t>
            </a:r>
            <a:r>
              <a:rPr lang="en-US" dirty="0" smtClean="0">
                <a:solidFill>
                  <a:srgbClr val="344664"/>
                </a:solidFill>
              </a:rPr>
              <a:t>Am I disqualified?</a:t>
            </a:r>
            <a:r>
              <a:rPr dirty="0" smtClean="0">
                <a:solidFill>
                  <a:srgbClr val="344664"/>
                </a:solidFill>
              </a:rPr>
              <a:t>” </a:t>
            </a:r>
            <a:endParaRPr dirty="0">
              <a:solidFill>
                <a:srgbClr val="344664"/>
              </a:solidFill>
            </a:endParaRPr>
          </a:p>
        </p:txBody>
      </p:sp>
      <p:sp>
        <p:nvSpPr>
          <p:cNvPr id="543" name="Shape 543"/>
          <p:cNvSpPr/>
          <p:nvPr/>
        </p:nvSpPr>
        <p:spPr>
          <a:xfrm>
            <a:off x="3118399" y="1898799"/>
            <a:ext cx="2528741" cy="360095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r>
              <a:rPr dirty="0"/>
              <a:t>ONLINE APPLICATIONS</a:t>
            </a:r>
          </a:p>
          <a:p>
            <a:pPr>
              <a:defRPr sz="1100" b="1">
                <a:solidFill>
                  <a:srgbClr val="E31C3D"/>
                </a:solidFill>
                <a:latin typeface="Source Sans Pro"/>
                <a:ea typeface="Source Sans Pro"/>
                <a:cs typeface="Source Sans Pro"/>
                <a:sym typeface="Source Sans Pro"/>
              </a:defRPr>
            </a:pPr>
            <a:r>
              <a:rPr dirty="0"/>
              <a:t>Applying for multiple programs with different applications is confusing.</a:t>
            </a:r>
          </a:p>
          <a:p>
            <a:pPr>
              <a:spcBef>
                <a:spcPts val="300"/>
              </a:spcBef>
              <a:defRPr sz="900" b="1" i="1">
                <a:solidFill>
                  <a:srgbClr val="E31C3D"/>
                </a:solidFill>
                <a:latin typeface="Source Sans Pro"/>
                <a:ea typeface="Source Sans Pro"/>
                <a:cs typeface="Source Sans Pro"/>
                <a:sym typeface="Source Sans Pro"/>
              </a:defRPr>
            </a:pPr>
            <a:endParaRPr dirty="0"/>
          </a:p>
          <a:p>
            <a:pPr>
              <a:spcBef>
                <a:spcPts val="300"/>
              </a:spcBef>
              <a:defRPr sz="900" b="1" i="1">
                <a:solidFill>
                  <a:srgbClr val="E31C3D"/>
                </a:solidFill>
                <a:latin typeface="Source Sans Pro"/>
                <a:ea typeface="Source Sans Pro"/>
                <a:cs typeface="Source Sans Pro"/>
                <a:sym typeface="Source Sans Pro"/>
              </a:defRPr>
            </a:pPr>
            <a:r>
              <a:rPr dirty="0">
                <a:solidFill>
                  <a:srgbClr val="333F54"/>
                </a:solidFill>
              </a:rPr>
              <a:t>“You can’t go online and put in all your info, and everything you’re eligible for pops up. No, it’s a one-by-one process; a different site for this and that.”</a:t>
            </a:r>
          </a:p>
          <a:p>
            <a:pPr>
              <a:spcBef>
                <a:spcPts val="300"/>
              </a:spcBef>
              <a:defRPr sz="900" b="1" i="1">
                <a:solidFill>
                  <a:srgbClr val="E31C3D"/>
                </a:solidFill>
                <a:latin typeface="Source Sans Pro"/>
                <a:ea typeface="Source Sans Pro"/>
                <a:cs typeface="Source Sans Pro"/>
                <a:sym typeface="Source Sans Pro"/>
              </a:defRPr>
            </a:pPr>
            <a:endParaRPr dirty="0"/>
          </a:p>
          <a:p>
            <a:pPr>
              <a:defRPr sz="900">
                <a:solidFill>
                  <a:srgbClr val="E06666"/>
                </a:solidFill>
                <a:latin typeface="Source Sans Pro"/>
                <a:ea typeface="Source Sans Pro"/>
                <a:cs typeface="Source Sans Pro"/>
                <a:sym typeface="Source Sans Pro"/>
              </a:defRPr>
            </a:pPr>
            <a:r>
              <a:rPr dirty="0"/>
              <a:t>PAPER APPLICATIONS </a:t>
            </a:r>
          </a:p>
          <a:p>
            <a:pPr>
              <a:defRPr sz="1100" b="1">
                <a:solidFill>
                  <a:srgbClr val="E31C3D"/>
                </a:solidFill>
                <a:latin typeface="Source Sans Pro"/>
                <a:ea typeface="Source Sans Pro"/>
                <a:cs typeface="Source Sans Pro"/>
                <a:sym typeface="Source Sans Pro"/>
              </a:defRPr>
            </a:pPr>
            <a:r>
              <a:rPr dirty="0"/>
              <a:t>Good for those </a:t>
            </a:r>
            <a:r>
              <a:rPr dirty="0" smtClean="0"/>
              <a:t>w</a:t>
            </a:r>
            <a:r>
              <a:rPr lang="en-US" dirty="0" smtClean="0"/>
              <a:t>ith</a:t>
            </a:r>
            <a:r>
              <a:rPr dirty="0" smtClean="0"/>
              <a:t> </a:t>
            </a:r>
            <a:r>
              <a:rPr dirty="0"/>
              <a:t>low technology access but can feel burdensome </a:t>
            </a:r>
            <a:br>
              <a:rPr dirty="0"/>
            </a:br>
            <a:r>
              <a:rPr dirty="0"/>
              <a:t>to others.</a:t>
            </a: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r>
              <a:rPr sz="900" dirty="0"/>
              <a:t>Some people find paper forms take longer and are hard to complete. Others feel heightened concerned about paper forms getting lost in the mail or at program offices. </a:t>
            </a: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900" b="1" i="1">
                <a:solidFill>
                  <a:srgbClr val="E31C3D"/>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endParaRPr dirty="0"/>
          </a:p>
        </p:txBody>
      </p:sp>
      <p:pic>
        <p:nvPicPr>
          <p:cNvPr id="544" name="image16.png" descr="UserJourney_phase2.png"/>
          <p:cNvPicPr>
            <a:picLocks noChangeAspect="1"/>
          </p:cNvPicPr>
          <p:nvPr/>
        </p:nvPicPr>
        <p:blipFill>
          <a:blip r:embed="rId2">
            <a:extLst/>
          </a:blip>
          <a:stretch>
            <a:fillRect/>
          </a:stretch>
        </p:blipFill>
        <p:spPr>
          <a:xfrm>
            <a:off x="0" y="734550"/>
            <a:ext cx="9144000" cy="728664"/>
          </a:xfrm>
          <a:prstGeom prst="rect">
            <a:avLst/>
          </a:prstGeom>
          <a:ln w="12700">
            <a:miter lim="400000"/>
          </a:ln>
        </p:spPr>
      </p:pic>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2037"/>
        </a:solidFill>
        <a:effectLst/>
      </p:bgPr>
    </p:bg>
    <p:spTree>
      <p:nvGrpSpPr>
        <p:cNvPr id="1" name=""/>
        <p:cNvGrpSpPr/>
        <p:nvPr/>
      </p:nvGrpSpPr>
      <p:grpSpPr>
        <a:xfrm>
          <a:off x="0" y="0"/>
          <a:ext cx="0" cy="0"/>
          <a:chOff x="0" y="0"/>
          <a:chExt cx="0" cy="0"/>
        </a:xfrm>
      </p:grpSpPr>
      <p:sp>
        <p:nvSpPr>
          <p:cNvPr id="313" name="Shape 313"/>
          <p:cNvSpPr/>
          <p:nvPr/>
        </p:nvSpPr>
        <p:spPr>
          <a:xfrm>
            <a:off x="587447" y="1349558"/>
            <a:ext cx="7154699" cy="276534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30000"/>
              </a:lnSpc>
              <a:defRPr sz="2400">
                <a:solidFill>
                  <a:srgbClr val="0D71BC"/>
                </a:solidFill>
                <a:latin typeface="Source Sans Pro"/>
                <a:ea typeface="Source Sans Pro"/>
                <a:cs typeface="Source Sans Pro"/>
                <a:sym typeface="Source Sans Pro"/>
              </a:defRPr>
            </a:pPr>
            <a:r>
              <a:rPr sz="2600" dirty="0">
                <a:solidFill>
                  <a:schemeClr val="bg1"/>
                </a:solidFill>
                <a:latin typeface="Merriweather"/>
                <a:cs typeface="Merriweather"/>
              </a:rPr>
              <a:t>Accelerate opportunities for the federal government </a:t>
            </a:r>
            <a:r>
              <a:rPr sz="2600" dirty="0" smtClean="0">
                <a:solidFill>
                  <a:schemeClr val="bg1"/>
                </a:solidFill>
                <a:latin typeface="Merriweather"/>
                <a:cs typeface="Merriweather"/>
              </a:rPr>
              <a:t>to </a:t>
            </a:r>
            <a:r>
              <a:rPr sz="2600" dirty="0">
                <a:solidFill>
                  <a:schemeClr val="bg1"/>
                </a:solidFill>
                <a:latin typeface="Merriweather"/>
                <a:cs typeface="Merriweather"/>
              </a:rPr>
              <a:t>provide key technology </a:t>
            </a:r>
            <a:r>
              <a:rPr lang="en-US" sz="2600" dirty="0" smtClean="0">
                <a:solidFill>
                  <a:schemeClr val="bg1"/>
                </a:solidFill>
                <a:latin typeface="Merriweather"/>
                <a:cs typeface="Merriweather"/>
              </a:rPr>
              <a:t/>
            </a:r>
            <a:br>
              <a:rPr lang="en-US" sz="2600" dirty="0" smtClean="0">
                <a:solidFill>
                  <a:schemeClr val="bg1"/>
                </a:solidFill>
                <a:latin typeface="Merriweather"/>
                <a:cs typeface="Merriweather"/>
              </a:rPr>
            </a:br>
            <a:r>
              <a:rPr sz="2600" dirty="0" smtClean="0">
                <a:solidFill>
                  <a:schemeClr val="bg1"/>
                </a:solidFill>
                <a:latin typeface="Merriweather"/>
                <a:cs typeface="Merriweather"/>
              </a:rPr>
              <a:t>and </a:t>
            </a:r>
            <a:r>
              <a:rPr sz="2600" dirty="0">
                <a:solidFill>
                  <a:schemeClr val="bg1"/>
                </a:solidFill>
                <a:latin typeface="Merriweather"/>
                <a:cs typeface="Merriweather"/>
              </a:rPr>
              <a:t>service </a:t>
            </a:r>
            <a:r>
              <a:rPr sz="2600" b="1" dirty="0">
                <a:solidFill>
                  <a:schemeClr val="bg1"/>
                </a:solidFill>
                <a:latin typeface="Merriweather"/>
                <a:cs typeface="Merriweather"/>
              </a:rPr>
              <a:t>improvements to the </a:t>
            </a:r>
            <a:r>
              <a:rPr lang="en-US" sz="2600" b="1" dirty="0" smtClean="0">
                <a:solidFill>
                  <a:schemeClr val="bg1"/>
                </a:solidFill>
                <a:latin typeface="Merriweather"/>
                <a:cs typeface="Merriweather"/>
              </a:rPr>
              <a:t/>
            </a:r>
            <a:br>
              <a:rPr lang="en-US" sz="2600" b="1" dirty="0" smtClean="0">
                <a:solidFill>
                  <a:schemeClr val="bg1"/>
                </a:solidFill>
                <a:latin typeface="Merriweather"/>
                <a:cs typeface="Merriweather"/>
              </a:rPr>
            </a:br>
            <a:r>
              <a:rPr sz="2600" b="1" dirty="0" smtClean="0">
                <a:solidFill>
                  <a:schemeClr val="bg1"/>
                </a:solidFill>
                <a:latin typeface="Merriweather"/>
                <a:cs typeface="Merriweather"/>
              </a:rPr>
              <a:t>experience of </a:t>
            </a:r>
            <a:r>
              <a:rPr sz="2600" b="1" dirty="0">
                <a:solidFill>
                  <a:schemeClr val="bg1"/>
                </a:solidFill>
                <a:latin typeface="Merriweather"/>
                <a:cs typeface="Merriweather"/>
              </a:rPr>
              <a:t>accessing and enrolling </a:t>
            </a:r>
            <a:r>
              <a:rPr lang="en-US" sz="2600" b="1" dirty="0" smtClean="0">
                <a:solidFill>
                  <a:schemeClr val="bg1"/>
                </a:solidFill>
                <a:latin typeface="Merriweather"/>
                <a:cs typeface="Merriweather"/>
              </a:rPr>
              <a:t/>
            </a:r>
            <a:br>
              <a:rPr lang="en-US" sz="2600" b="1" dirty="0" smtClean="0">
                <a:solidFill>
                  <a:schemeClr val="bg1"/>
                </a:solidFill>
                <a:latin typeface="Merriweather"/>
                <a:cs typeface="Merriweather"/>
              </a:rPr>
            </a:br>
            <a:r>
              <a:rPr sz="2600" b="1" dirty="0" smtClean="0">
                <a:solidFill>
                  <a:schemeClr val="bg1"/>
                </a:solidFill>
                <a:latin typeface="Merriweather"/>
                <a:cs typeface="Merriweather"/>
              </a:rPr>
              <a:t>in </a:t>
            </a:r>
            <a:r>
              <a:rPr sz="2600" b="1" dirty="0">
                <a:solidFill>
                  <a:schemeClr val="bg1"/>
                </a:solidFill>
                <a:latin typeface="Merriweather"/>
                <a:cs typeface="Merriweather"/>
              </a:rPr>
              <a:t>health and human service programs</a:t>
            </a:r>
            <a:r>
              <a:rPr sz="2600" dirty="0">
                <a:solidFill>
                  <a:schemeClr val="bg1"/>
                </a:solidFill>
                <a:latin typeface="Merriweather"/>
                <a:cs typeface="Merriweather"/>
              </a:rPr>
              <a:t>.</a:t>
            </a:r>
          </a:p>
        </p:txBody>
      </p:sp>
      <p:sp>
        <p:nvSpPr>
          <p:cNvPr id="6" name="Shape 317"/>
          <p:cNvSpPr>
            <a:spLocks noGrp="1"/>
          </p:cNvSpPr>
          <p:nvPr>
            <p:ph type="body" sz="quarter" idx="1"/>
          </p:nvPr>
        </p:nvSpPr>
        <p:spPr>
          <a:xfrm>
            <a:off x="621522" y="684594"/>
            <a:ext cx="6154934"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lang="en-US" dirty="0" smtClean="0">
                <a:solidFill>
                  <a:srgbClr val="0D71BC"/>
                </a:solidFill>
              </a:rPr>
              <a:t>PROJECT MISSION</a:t>
            </a:r>
            <a:endParaRPr dirty="0">
              <a:solidFill>
                <a:srgbClr val="0D71BC"/>
              </a:solidFill>
            </a:endParaRPr>
          </a:p>
        </p:txBody>
      </p:sp>
    </p:spTree>
    <p:extLst>
      <p:ext uri="{BB962C8B-B14F-4D97-AF65-F5344CB8AC3E}">
        <p14:creationId xmlns:p14="http://schemas.microsoft.com/office/powerpoint/2010/main" val="11650765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p:nvPr/>
        </p:nvSpPr>
        <p:spPr>
          <a:xfrm>
            <a:off x="351024" y="76024"/>
            <a:ext cx="6393602" cy="55396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dirty="0"/>
              <a:t>APPLICANT JOURNEY</a:t>
            </a:r>
            <a:r>
              <a:rPr b="0" dirty="0"/>
              <a:t> // PHASE </a:t>
            </a:r>
            <a:r>
              <a:rPr b="0" dirty="0" smtClean="0"/>
              <a:t>2</a:t>
            </a:r>
            <a:endParaRPr b="0" dirty="0"/>
          </a:p>
          <a:p>
            <a:pPr>
              <a:defRPr sz="1200">
                <a:solidFill>
                  <a:srgbClr val="576579"/>
                </a:solidFill>
                <a:latin typeface="Source Sans Pro"/>
                <a:ea typeface="Source Sans Pro"/>
                <a:cs typeface="Source Sans Pro"/>
                <a:sym typeface="Source Sans Pro"/>
              </a:defRPr>
            </a:pPr>
            <a:endParaRPr b="0" dirty="0"/>
          </a:p>
        </p:txBody>
      </p:sp>
      <p:sp>
        <p:nvSpPr>
          <p:cNvPr id="547" name="Shape 547"/>
          <p:cNvSpPr/>
          <p:nvPr/>
        </p:nvSpPr>
        <p:spPr>
          <a:xfrm>
            <a:off x="422849" y="499975"/>
            <a:ext cx="8608502" cy="1"/>
          </a:xfrm>
          <a:prstGeom prst="line">
            <a:avLst/>
          </a:prstGeom>
          <a:ln>
            <a:solidFill>
              <a:srgbClr val="72849E"/>
            </a:solidFill>
          </a:ln>
        </p:spPr>
        <p:txBody>
          <a:bodyPr lIns="45719" rIns="45719"/>
          <a:lstStyle/>
          <a:p>
            <a:endParaRPr/>
          </a:p>
        </p:txBody>
      </p:sp>
      <p:sp>
        <p:nvSpPr>
          <p:cNvPr id="548" name="Shape 548"/>
          <p:cNvSpPr/>
          <p:nvPr/>
        </p:nvSpPr>
        <p:spPr>
          <a:xfrm>
            <a:off x="351024" y="1515875"/>
            <a:ext cx="3890775"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000" b="1">
                <a:solidFill>
                  <a:srgbClr val="0071BC"/>
                </a:solidFill>
                <a:latin typeface="Source Sans Pro"/>
                <a:ea typeface="Source Sans Pro"/>
                <a:cs typeface="Source Sans Pro"/>
                <a:sym typeface="Source Sans Pro"/>
              </a:defRPr>
            </a:pPr>
            <a:r>
              <a:rPr dirty="0"/>
              <a:t>WHAT WORKS WELL: </a:t>
            </a:r>
            <a:r>
              <a:rPr lang="en-US" b="0" dirty="0" smtClean="0"/>
              <a:t>DOCUMENT MANAGEMENT</a:t>
            </a:r>
            <a:endParaRPr b="0" dirty="0"/>
          </a:p>
        </p:txBody>
      </p:sp>
      <p:sp>
        <p:nvSpPr>
          <p:cNvPr id="549" name="Shape 549"/>
          <p:cNvSpPr/>
          <p:nvPr/>
        </p:nvSpPr>
        <p:spPr>
          <a:xfrm>
            <a:off x="351023" y="1898799"/>
            <a:ext cx="2597282"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b="1">
                <a:solidFill>
                  <a:srgbClr val="0071BC"/>
                </a:solidFill>
                <a:latin typeface="Source Sans Pro"/>
                <a:ea typeface="Source Sans Pro"/>
                <a:cs typeface="Source Sans Pro"/>
                <a:sym typeface="Source Sans Pro"/>
              </a:defRPr>
            </a:lvl1pPr>
          </a:lstStyle>
          <a:p>
            <a:r>
              <a:rPr dirty="0"/>
              <a:t>Applicants and CBOs have little tricks for trying to keep track of all paperwork needed/submitted.</a:t>
            </a:r>
          </a:p>
        </p:txBody>
      </p:sp>
      <p:sp>
        <p:nvSpPr>
          <p:cNvPr id="550" name="Shape 550"/>
          <p:cNvSpPr/>
          <p:nvPr/>
        </p:nvSpPr>
        <p:spPr>
          <a:xfrm>
            <a:off x="422849" y="1864249"/>
            <a:ext cx="8608502" cy="1"/>
          </a:xfrm>
          <a:prstGeom prst="line">
            <a:avLst/>
          </a:prstGeom>
          <a:ln>
            <a:solidFill>
              <a:srgbClr val="0071BC"/>
            </a:solidFill>
          </a:ln>
        </p:spPr>
        <p:txBody>
          <a:bodyPr lIns="45719" rIns="45719"/>
          <a:lstStyle/>
          <a:p>
            <a:endParaRPr/>
          </a:p>
        </p:txBody>
      </p:sp>
      <p:sp>
        <p:nvSpPr>
          <p:cNvPr id="551" name="Shape 551"/>
          <p:cNvSpPr/>
          <p:nvPr/>
        </p:nvSpPr>
        <p:spPr>
          <a:xfrm>
            <a:off x="5759765" y="1898800"/>
            <a:ext cx="2930114" cy="1992821"/>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0071BC"/>
                </a:solidFill>
                <a:latin typeface="Source Sans Pro"/>
                <a:ea typeface="Source Sans Pro"/>
                <a:cs typeface="Source Sans Pro"/>
                <a:sym typeface="Source Sans Pro"/>
              </a:defRPr>
            </a:pPr>
            <a:r>
              <a:rPr dirty="0"/>
              <a:t>Digital document uploading helps applicants, CBOs and government offices.</a:t>
            </a: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r>
              <a:rPr sz="900" dirty="0"/>
              <a:t>When applicants can take and scan pictures of documents this greatly eases the challenge of keeping track of all required paperwork.</a:t>
            </a:r>
          </a:p>
          <a:p>
            <a:pPr>
              <a:spcBef>
                <a:spcPts val="300"/>
              </a:spcBef>
              <a:defRPr sz="1000">
                <a:solidFill>
                  <a:srgbClr val="576579"/>
                </a:solidFill>
                <a:latin typeface="Source Sans Pro"/>
                <a:ea typeface="Source Sans Pro"/>
                <a:cs typeface="Source Sans Pro"/>
                <a:sym typeface="Source Sans Pro"/>
              </a:defRPr>
            </a:pPr>
            <a:endParaRPr sz="900" dirty="0"/>
          </a:p>
          <a:p>
            <a:pPr>
              <a:spcBef>
                <a:spcPts val="300"/>
              </a:spcBef>
              <a:defRPr sz="1000">
                <a:solidFill>
                  <a:srgbClr val="576579"/>
                </a:solidFill>
                <a:latin typeface="Source Sans Pro"/>
                <a:ea typeface="Source Sans Pro"/>
                <a:cs typeface="Source Sans Pro"/>
                <a:sym typeface="Source Sans Pro"/>
              </a:defRPr>
            </a:pPr>
            <a:r>
              <a:rPr sz="900" dirty="0"/>
              <a:t>For governments, this improves quality of image over faxed documents, and reduces churn as it offers less paper to process.</a:t>
            </a:r>
          </a:p>
          <a:p>
            <a:pPr>
              <a:spcBef>
                <a:spcPts val="300"/>
              </a:spcBef>
              <a:defRPr sz="1000">
                <a:solidFill>
                  <a:srgbClr val="576579"/>
                </a:solidFill>
                <a:latin typeface="Source Sans Pro"/>
                <a:ea typeface="Source Sans Pro"/>
                <a:cs typeface="Source Sans Pro"/>
                <a:sym typeface="Source Sans Pro"/>
              </a:defRPr>
            </a:pPr>
            <a:endParaRPr dirty="0"/>
          </a:p>
        </p:txBody>
      </p:sp>
      <p:sp>
        <p:nvSpPr>
          <p:cNvPr id="552" name="Shape 552"/>
          <p:cNvSpPr/>
          <p:nvPr/>
        </p:nvSpPr>
        <p:spPr>
          <a:xfrm>
            <a:off x="2056527" y="5553042"/>
            <a:ext cx="1412401" cy="139814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100">
                <a:solidFill>
                  <a:srgbClr val="333333"/>
                </a:solidFill>
                <a:latin typeface="Helvetica Neue"/>
                <a:ea typeface="Helvetica Neue"/>
                <a:cs typeface="Helvetica Neue"/>
                <a:sym typeface="Helvetica Neue"/>
              </a:defRPr>
            </a:lvl1pPr>
          </a:lstStyle>
          <a:p>
            <a:r>
              <a:rPr dirty="0" smtClean="0"/>
              <a:t>The application process for SNAP is easy. With her help, I feel like I don't have to do anything. She keeps it all together for me</a:t>
            </a:r>
            <a:endParaRPr dirty="0"/>
          </a:p>
        </p:txBody>
      </p:sp>
      <p:sp>
        <p:nvSpPr>
          <p:cNvPr id="553" name="Shape 553"/>
          <p:cNvSpPr/>
          <p:nvPr/>
        </p:nvSpPr>
        <p:spPr>
          <a:xfrm>
            <a:off x="6414225" y="6385194"/>
            <a:ext cx="1292701" cy="35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100">
                <a:solidFill>
                  <a:srgbClr val="333333"/>
                </a:solidFill>
                <a:latin typeface="Helvetica Neue"/>
                <a:ea typeface="Helvetica Neue"/>
                <a:cs typeface="Helvetica Neue"/>
                <a:sym typeface="Helvetica Neue"/>
              </a:defRPr>
            </a:lvl1pPr>
          </a:lstStyle>
          <a:p>
            <a:endParaRPr dirty="0"/>
          </a:p>
        </p:txBody>
      </p:sp>
      <p:sp>
        <p:nvSpPr>
          <p:cNvPr id="554" name="Shape 554"/>
          <p:cNvSpPr/>
          <p:nvPr/>
        </p:nvSpPr>
        <p:spPr>
          <a:xfrm>
            <a:off x="3101518" y="1898799"/>
            <a:ext cx="2538336" cy="33293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0071BC"/>
                </a:solidFill>
                <a:latin typeface="Source Sans Pro"/>
                <a:ea typeface="Source Sans Pro"/>
                <a:cs typeface="Source Sans Pro"/>
                <a:sym typeface="Source Sans Pro"/>
              </a:defRPr>
            </a:pPr>
            <a:r>
              <a:rPr dirty="0"/>
              <a:t>CBOs keep backups and copies for applicants in case of processing problems.</a:t>
            </a:r>
          </a:p>
          <a:p>
            <a:pPr>
              <a:defRPr sz="1100" b="1">
                <a:solidFill>
                  <a:srgbClr val="0071BC"/>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r>
              <a:rPr sz="900" dirty="0"/>
              <a:t>Applicants feel grateful and relieved when CBOs are able to help keep track of all their physical materials on file. </a:t>
            </a: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lang="en-US" sz="900" b="1" i="1" dirty="0"/>
          </a:p>
          <a:p>
            <a:pPr>
              <a:spcBef>
                <a:spcPts val="300"/>
              </a:spcBef>
              <a:defRPr sz="1000">
                <a:solidFill>
                  <a:srgbClr val="576579"/>
                </a:solidFill>
                <a:latin typeface="Source Sans Pro"/>
                <a:ea typeface="Source Sans Pro"/>
                <a:cs typeface="Source Sans Pro"/>
                <a:sym typeface="Source Sans Pro"/>
              </a:defRPr>
            </a:pPr>
            <a:r>
              <a:rPr lang="en-US" sz="900" b="1" i="1" dirty="0" smtClean="0">
                <a:solidFill>
                  <a:srgbClr val="344664"/>
                </a:solidFill>
              </a:rPr>
              <a:t>“They made the </a:t>
            </a:r>
            <a:r>
              <a:rPr lang="en-US" sz="900" b="1" i="1" dirty="0">
                <a:solidFill>
                  <a:srgbClr val="344664"/>
                </a:solidFill>
              </a:rPr>
              <a:t>application process </a:t>
            </a:r>
            <a:r>
              <a:rPr lang="en-US" sz="900" b="1" i="1" dirty="0" smtClean="0">
                <a:solidFill>
                  <a:srgbClr val="344664"/>
                </a:solidFill>
              </a:rPr>
              <a:t>really </a:t>
            </a:r>
            <a:r>
              <a:rPr lang="en-US" sz="900" b="1" i="1" dirty="0">
                <a:solidFill>
                  <a:srgbClr val="344664"/>
                </a:solidFill>
              </a:rPr>
              <a:t>simple. They took all my documents, submitted all the paperwork, and I just did the phone call interview. It was so much easier than I ever anticipated</a:t>
            </a:r>
            <a:r>
              <a:rPr lang="en-US" sz="900" b="1" i="1" dirty="0" smtClean="0">
                <a:solidFill>
                  <a:srgbClr val="344664"/>
                </a:solidFill>
              </a:rPr>
              <a:t>.”</a:t>
            </a:r>
            <a:endParaRPr lang="en-US" sz="900" b="1" i="1" dirty="0">
              <a:solidFill>
                <a:srgbClr val="344664"/>
              </a:solidFill>
            </a:endParaRPr>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1000">
                <a:solidFill>
                  <a:srgbClr val="576579"/>
                </a:solidFill>
                <a:latin typeface="Source Sans Pro"/>
                <a:ea typeface="Source Sans Pro"/>
                <a:cs typeface="Source Sans Pro"/>
                <a:sym typeface="Source Sans Pro"/>
              </a:defRPr>
            </a:pPr>
            <a:endParaRPr dirty="0"/>
          </a:p>
          <a:p>
            <a:pPr>
              <a:spcBef>
                <a:spcPts val="300"/>
              </a:spcBef>
              <a:defRPr sz="900">
                <a:solidFill>
                  <a:srgbClr val="E31C3D"/>
                </a:solidFill>
                <a:latin typeface="Source Sans Pro"/>
                <a:ea typeface="Source Sans Pro"/>
                <a:cs typeface="Source Sans Pro"/>
                <a:sym typeface="Source Sans Pro"/>
              </a:defRPr>
            </a:pPr>
            <a:endParaRPr dirty="0"/>
          </a:p>
          <a:p>
            <a:pPr>
              <a:spcBef>
                <a:spcPts val="300"/>
              </a:spcBef>
              <a:defRPr sz="900">
                <a:solidFill>
                  <a:srgbClr val="E31C3D"/>
                </a:solidFill>
                <a:latin typeface="Source Sans Pro"/>
                <a:ea typeface="Source Sans Pro"/>
                <a:cs typeface="Source Sans Pro"/>
                <a:sym typeface="Source Sans Pro"/>
              </a:defRPr>
            </a:pPr>
            <a:endParaRPr dirty="0"/>
          </a:p>
          <a:p>
            <a:pPr>
              <a:lnSpc>
                <a:spcPct val="115000"/>
              </a:lnSpc>
              <a:spcBef>
                <a:spcPts val="300"/>
              </a:spcBef>
              <a:defRPr sz="900" b="1" i="1">
                <a:solidFill>
                  <a:srgbClr val="E31C3D"/>
                </a:solidFill>
                <a:latin typeface="Source Sans Pro"/>
                <a:ea typeface="Source Sans Pro"/>
                <a:cs typeface="Source Sans Pro"/>
                <a:sym typeface="Source Sans Pro"/>
              </a:defRPr>
            </a:pPr>
            <a:endParaRPr dirty="0"/>
          </a:p>
          <a:p>
            <a:pPr>
              <a:defRPr sz="1100" b="1">
                <a:solidFill>
                  <a:srgbClr val="0071BC"/>
                </a:solidFill>
                <a:latin typeface="Source Sans Pro"/>
                <a:ea typeface="Source Sans Pro"/>
                <a:cs typeface="Source Sans Pro"/>
                <a:sym typeface="Source Sans Pro"/>
              </a:defRPr>
            </a:pPr>
            <a:endParaRPr dirty="0"/>
          </a:p>
        </p:txBody>
      </p:sp>
      <p:sp>
        <p:nvSpPr>
          <p:cNvPr id="555" name="Shape 555"/>
          <p:cNvSpPr/>
          <p:nvPr/>
        </p:nvSpPr>
        <p:spPr>
          <a:xfrm>
            <a:off x="351023" y="2664724"/>
            <a:ext cx="2597282" cy="191664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sz="1000">
                <a:solidFill>
                  <a:srgbClr val="576579"/>
                </a:solidFill>
                <a:latin typeface="Source Sans Pro"/>
                <a:ea typeface="Source Sans Pro"/>
                <a:cs typeface="Source Sans Pro"/>
                <a:sym typeface="Source Sans Pro"/>
              </a:defRPr>
            </a:pPr>
            <a:r>
              <a:rPr sz="900" dirty="0"/>
              <a:t>With so many opportunities to lose track of physical documents or important steps, both applicants and CBOs  create copies of everything in a variety of ways such as phone screenshots, texting or emailing things as a backup, or making paper copies.</a:t>
            </a:r>
          </a:p>
          <a:p>
            <a:pPr>
              <a:spcBef>
                <a:spcPts val="300"/>
              </a:spcBef>
              <a:defRPr sz="1000">
                <a:solidFill>
                  <a:srgbClr val="576579"/>
                </a:solidFill>
                <a:latin typeface="Source Sans Pro"/>
                <a:ea typeface="Source Sans Pro"/>
                <a:cs typeface="Source Sans Pro"/>
                <a:sym typeface="Source Sans Pro"/>
              </a:defRPr>
            </a:pPr>
            <a:endParaRPr dirty="0"/>
          </a:p>
          <a:p>
            <a:pPr>
              <a:lnSpc>
                <a:spcPct val="115000"/>
              </a:lnSpc>
              <a:spcBef>
                <a:spcPts val="300"/>
              </a:spcBef>
              <a:defRPr sz="900" b="1" i="1">
                <a:solidFill>
                  <a:srgbClr val="0071BC"/>
                </a:solidFill>
                <a:latin typeface="Source Sans Pro"/>
                <a:ea typeface="Source Sans Pro"/>
                <a:cs typeface="Source Sans Pro"/>
                <a:sym typeface="Source Sans Pro"/>
              </a:defRPr>
            </a:pPr>
            <a:r>
              <a:rPr dirty="0">
                <a:solidFill>
                  <a:srgbClr val="344664"/>
                </a:solidFill>
              </a:rPr>
              <a:t>“I always take pictures of my client’s cards and papers in case she loses it or it doesn’t make it into the application.”</a:t>
            </a:r>
          </a:p>
          <a:p>
            <a:pPr>
              <a:spcBef>
                <a:spcPts val="300"/>
              </a:spcBef>
              <a:defRPr sz="1000">
                <a:solidFill>
                  <a:srgbClr val="576579"/>
                </a:solidFill>
                <a:latin typeface="Source Sans Pro"/>
                <a:ea typeface="Source Sans Pro"/>
                <a:cs typeface="Source Sans Pro"/>
                <a:sym typeface="Source Sans Pro"/>
              </a:defRPr>
            </a:pPr>
            <a:endParaRPr dirty="0"/>
          </a:p>
        </p:txBody>
      </p:sp>
      <p:pic>
        <p:nvPicPr>
          <p:cNvPr id="556" name="image16.png" descr="UserJourney_phase2.png"/>
          <p:cNvPicPr>
            <a:picLocks noChangeAspect="1"/>
          </p:cNvPicPr>
          <p:nvPr/>
        </p:nvPicPr>
        <p:blipFill>
          <a:blip r:embed="rId2">
            <a:extLst/>
          </a:blip>
          <a:stretch>
            <a:fillRect/>
          </a:stretch>
        </p:blipFill>
        <p:spPr>
          <a:xfrm>
            <a:off x="0" y="734550"/>
            <a:ext cx="9144000" cy="728664"/>
          </a:xfrm>
          <a:prstGeom prst="rect">
            <a:avLst/>
          </a:prstGeom>
          <a:ln w="12700">
            <a:miter lim="400000"/>
          </a:ln>
        </p:spPr>
      </p:pic>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p:nvPr/>
        </p:nvSpPr>
        <p:spPr>
          <a:xfrm>
            <a:off x="351024" y="76024"/>
            <a:ext cx="63936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rPr dirty="0"/>
              <a:t>APPLICANT JOURNEY</a:t>
            </a:r>
            <a:r>
              <a:rPr b="0" dirty="0"/>
              <a:t> // PHASE 2</a:t>
            </a:r>
          </a:p>
        </p:txBody>
      </p:sp>
      <p:sp>
        <p:nvSpPr>
          <p:cNvPr id="559" name="Shape 559"/>
          <p:cNvSpPr/>
          <p:nvPr/>
        </p:nvSpPr>
        <p:spPr>
          <a:xfrm>
            <a:off x="422849" y="499975"/>
            <a:ext cx="8608502" cy="1"/>
          </a:xfrm>
          <a:prstGeom prst="line">
            <a:avLst/>
          </a:prstGeom>
          <a:ln>
            <a:solidFill>
              <a:srgbClr val="72849E"/>
            </a:solidFill>
          </a:ln>
        </p:spPr>
        <p:txBody>
          <a:bodyPr lIns="45719" rIns="45719"/>
          <a:lstStyle/>
          <a:p>
            <a:endParaRPr/>
          </a:p>
        </p:txBody>
      </p:sp>
      <p:sp>
        <p:nvSpPr>
          <p:cNvPr id="560" name="Shape 560"/>
          <p:cNvSpPr/>
          <p:nvPr/>
        </p:nvSpPr>
        <p:spPr>
          <a:xfrm>
            <a:off x="351025" y="1515875"/>
            <a:ext cx="512115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0071BC"/>
                </a:solidFill>
                <a:latin typeface="Source Sans Pro"/>
                <a:ea typeface="Source Sans Pro"/>
                <a:cs typeface="Source Sans Pro"/>
                <a:sym typeface="Source Sans Pro"/>
              </a:defRPr>
            </a:pPr>
            <a:r>
              <a:t>WHAT WORKS WELL: </a:t>
            </a:r>
            <a:r>
              <a:rPr b="0"/>
              <a:t>DIGITAL TOOLS FOR STREAMLINED PROCESSES</a:t>
            </a:r>
          </a:p>
        </p:txBody>
      </p:sp>
      <p:sp>
        <p:nvSpPr>
          <p:cNvPr id="561" name="Shape 561"/>
          <p:cNvSpPr/>
          <p:nvPr/>
        </p:nvSpPr>
        <p:spPr>
          <a:xfrm>
            <a:off x="422849" y="1864249"/>
            <a:ext cx="8608502" cy="1"/>
          </a:xfrm>
          <a:prstGeom prst="line">
            <a:avLst/>
          </a:prstGeom>
          <a:ln>
            <a:solidFill>
              <a:srgbClr val="0071BC"/>
            </a:solidFill>
          </a:ln>
        </p:spPr>
        <p:txBody>
          <a:bodyPr lIns="45719" rIns="45719"/>
          <a:lstStyle/>
          <a:p>
            <a:endParaRPr/>
          </a:p>
        </p:txBody>
      </p:sp>
      <p:sp>
        <p:nvSpPr>
          <p:cNvPr id="562" name="Shape 562"/>
          <p:cNvSpPr/>
          <p:nvPr/>
        </p:nvSpPr>
        <p:spPr>
          <a:xfrm>
            <a:off x="8344950" y="6105944"/>
            <a:ext cx="1412401" cy="35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100">
                <a:solidFill>
                  <a:srgbClr val="333333"/>
                </a:solidFill>
                <a:latin typeface="Helvetica Neue"/>
                <a:ea typeface="Helvetica Neue"/>
                <a:cs typeface="Helvetica Neue"/>
                <a:sym typeface="Helvetica Neue"/>
              </a:defRPr>
            </a:lvl1pPr>
          </a:lstStyle>
          <a:p>
            <a:endParaRPr dirty="0"/>
          </a:p>
        </p:txBody>
      </p:sp>
      <p:sp>
        <p:nvSpPr>
          <p:cNvPr id="564" name="Shape 564"/>
          <p:cNvSpPr/>
          <p:nvPr/>
        </p:nvSpPr>
        <p:spPr>
          <a:xfrm>
            <a:off x="1921842" y="5836877"/>
            <a:ext cx="3000001" cy="3539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100">
                <a:solidFill>
                  <a:srgbClr val="333333"/>
                </a:solidFill>
                <a:latin typeface="Helvetica Neue"/>
                <a:ea typeface="Helvetica Neue"/>
                <a:cs typeface="Helvetica Neue"/>
                <a:sym typeface="Helvetica Neue"/>
              </a:defRPr>
            </a:lvl1pPr>
          </a:lstStyle>
          <a:p>
            <a:endParaRPr dirty="0"/>
          </a:p>
        </p:txBody>
      </p:sp>
      <p:sp>
        <p:nvSpPr>
          <p:cNvPr id="565" name="Shape 565"/>
          <p:cNvSpPr/>
          <p:nvPr/>
        </p:nvSpPr>
        <p:spPr>
          <a:xfrm>
            <a:off x="351024" y="1898799"/>
            <a:ext cx="2130301" cy="33855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AUTOMATIC DETERMINATION</a:t>
            </a:r>
          </a:p>
          <a:p>
            <a:pPr>
              <a:defRPr sz="1100" b="1">
                <a:solidFill>
                  <a:srgbClr val="0071BC"/>
                </a:solidFill>
                <a:latin typeface="Source Sans Pro"/>
                <a:ea typeface="Source Sans Pro"/>
                <a:cs typeface="Source Sans Pro"/>
                <a:sym typeface="Source Sans Pro"/>
              </a:defRPr>
            </a:pPr>
            <a:r>
              <a:rPr dirty="0"/>
              <a:t>Same-day </a:t>
            </a:r>
            <a:r>
              <a:rPr lang="en-US" dirty="0" smtClean="0"/>
              <a:t>determination and </a:t>
            </a:r>
            <a:r>
              <a:rPr dirty="0" smtClean="0"/>
              <a:t>enrollment </a:t>
            </a:r>
            <a:r>
              <a:rPr dirty="0"/>
              <a:t>eliminates the most painful parts of the application process.</a:t>
            </a:r>
          </a:p>
          <a:p>
            <a:pPr>
              <a:defRPr sz="1100" b="1">
                <a:solidFill>
                  <a:srgbClr val="0071BC"/>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r>
              <a:rPr dirty="0"/>
              <a:t>There are so many opportunities for people to drop out of the enrollment process with every additional step and interaction required. Verifying and enrolling at a single touchpoint improves the experience and speeds up the process for them and the agency.</a:t>
            </a:r>
          </a:p>
          <a:p>
            <a:pPr>
              <a:defRPr sz="900">
                <a:solidFill>
                  <a:srgbClr val="576579"/>
                </a:solidFill>
                <a:latin typeface="Source Sans Pro"/>
                <a:ea typeface="Source Sans Pro"/>
                <a:cs typeface="Source Sans Pro"/>
                <a:sym typeface="Source Sans Pro"/>
              </a:defRPr>
            </a:pPr>
            <a:endParaRPr dirty="0"/>
          </a:p>
          <a:p>
            <a:pPr>
              <a:defRPr sz="900" b="1" i="1">
                <a:solidFill>
                  <a:srgbClr val="0071BC"/>
                </a:solidFill>
                <a:latin typeface="Source Sans Pro"/>
                <a:ea typeface="Source Sans Pro"/>
                <a:cs typeface="Source Sans Pro"/>
                <a:sym typeface="Source Sans Pro"/>
              </a:defRPr>
            </a:pPr>
            <a:r>
              <a:rPr dirty="0">
                <a:solidFill>
                  <a:srgbClr val="344664"/>
                </a:solidFill>
              </a:rPr>
              <a:t>“I went to Planned Parenthood and walked out </a:t>
            </a:r>
            <a:r>
              <a:rPr dirty="0" smtClean="0">
                <a:solidFill>
                  <a:srgbClr val="344664"/>
                </a:solidFill>
              </a:rPr>
              <a:t>w</a:t>
            </a:r>
            <a:r>
              <a:rPr lang="en-US" dirty="0" smtClean="0">
                <a:solidFill>
                  <a:srgbClr val="344664"/>
                </a:solidFill>
              </a:rPr>
              <a:t>ith</a:t>
            </a:r>
            <a:r>
              <a:rPr dirty="0" smtClean="0">
                <a:solidFill>
                  <a:srgbClr val="344664"/>
                </a:solidFill>
              </a:rPr>
              <a:t> </a:t>
            </a:r>
            <a:r>
              <a:rPr dirty="0">
                <a:solidFill>
                  <a:srgbClr val="344664"/>
                </a:solidFill>
              </a:rPr>
              <a:t>Medicaid the same day. This was one of the happiest days of my life. I was worried about everything turning upside down and losing it all.”</a:t>
            </a:r>
          </a:p>
          <a:p>
            <a:pPr>
              <a:defRPr sz="900" b="1" i="1">
                <a:solidFill>
                  <a:srgbClr val="0071BC"/>
                </a:solidFill>
                <a:latin typeface="Source Sans Pro"/>
                <a:ea typeface="Source Sans Pro"/>
                <a:cs typeface="Source Sans Pro"/>
                <a:sym typeface="Source Sans Pro"/>
              </a:defRPr>
            </a:pPr>
            <a:endParaRPr dirty="0"/>
          </a:p>
          <a:p>
            <a:pPr>
              <a:defRPr sz="900" b="1" i="1">
                <a:solidFill>
                  <a:srgbClr val="0071BC"/>
                </a:solidFill>
                <a:latin typeface="Source Sans Pro"/>
                <a:ea typeface="Source Sans Pro"/>
                <a:cs typeface="Source Sans Pro"/>
                <a:sym typeface="Source Sans Pro"/>
              </a:defRPr>
            </a:pPr>
            <a:endParaRPr dirty="0"/>
          </a:p>
        </p:txBody>
      </p:sp>
      <p:sp>
        <p:nvSpPr>
          <p:cNvPr id="566" name="Shape 566"/>
          <p:cNvSpPr/>
          <p:nvPr/>
        </p:nvSpPr>
        <p:spPr>
          <a:xfrm>
            <a:off x="6788425" y="1901524"/>
            <a:ext cx="2130301" cy="241601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INTEGRATING APPLICATIONS </a:t>
            </a:r>
          </a:p>
          <a:p>
            <a:pPr>
              <a:defRPr sz="1100" b="1">
                <a:solidFill>
                  <a:srgbClr val="0071BC"/>
                </a:solidFill>
                <a:latin typeface="Source Sans Pro"/>
                <a:ea typeface="Source Sans Pro"/>
                <a:cs typeface="Source Sans Pro"/>
                <a:sym typeface="Source Sans Pro"/>
              </a:defRPr>
            </a:pPr>
            <a:r>
              <a:rPr dirty="0"/>
              <a:t>Applying for more than one program at a time significantly reduces anxiety and burden for applicants. </a:t>
            </a:r>
          </a:p>
          <a:p>
            <a:pPr>
              <a:defRPr sz="1100" b="1">
                <a:solidFill>
                  <a:srgbClr val="0071BC"/>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r>
              <a:rPr dirty="0" smtClean="0"/>
              <a:t>We </a:t>
            </a:r>
            <a:r>
              <a:rPr dirty="0"/>
              <a:t>observed great burden to applicants in managing and keep track of multiple applications, on different timelines. When applicants are able to apply to a suite of services up front, they feel a sense of </a:t>
            </a:r>
            <a:r>
              <a:rPr dirty="0" smtClean="0"/>
              <a:t>ease</a:t>
            </a:r>
            <a:r>
              <a:rPr lang="en-US" dirty="0" smtClean="0"/>
              <a:t> and enrollment processes see reduced process churn when all information is gathered and verified at one time. </a:t>
            </a:r>
            <a:endParaRPr dirty="0"/>
          </a:p>
        </p:txBody>
      </p:sp>
      <p:sp>
        <p:nvSpPr>
          <p:cNvPr id="567" name="Shape 567"/>
          <p:cNvSpPr/>
          <p:nvPr/>
        </p:nvSpPr>
        <p:spPr>
          <a:xfrm>
            <a:off x="2664025" y="1901524"/>
            <a:ext cx="2026799" cy="300848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APPLYING ONLINE</a:t>
            </a:r>
          </a:p>
          <a:p>
            <a:pPr>
              <a:defRPr sz="1100" b="1">
                <a:solidFill>
                  <a:srgbClr val="0071BC"/>
                </a:solidFill>
                <a:latin typeface="Source Sans Pro"/>
                <a:ea typeface="Source Sans Pro"/>
                <a:cs typeface="Source Sans Pro"/>
                <a:sym typeface="Source Sans Pro"/>
              </a:defRPr>
            </a:pPr>
            <a:r>
              <a:rPr dirty="0"/>
              <a:t>Easy to understand, mobile-responsive and accessible </a:t>
            </a:r>
            <a:r>
              <a:rPr lang="en-US" dirty="0" smtClean="0"/>
              <a:t>websites improve usability of online applications. </a:t>
            </a:r>
            <a:endParaRPr dirty="0"/>
          </a:p>
          <a:p>
            <a:pPr>
              <a:defRPr sz="1100" b="1" u="sng">
                <a:solidFill>
                  <a:srgbClr val="E31C3D"/>
                </a:solidFill>
                <a:latin typeface="Source Sans Pro"/>
                <a:ea typeface="Source Sans Pro"/>
                <a:cs typeface="Source Sans Pro"/>
                <a:sym typeface="Source Sans Pro"/>
              </a:defRPr>
            </a:pPr>
            <a:r>
              <a:rPr dirty="0"/>
              <a:t> </a:t>
            </a:r>
          </a:p>
          <a:p>
            <a:pPr>
              <a:defRPr sz="900">
                <a:solidFill>
                  <a:srgbClr val="576579"/>
                </a:solidFill>
                <a:latin typeface="Source Sans Pro"/>
                <a:ea typeface="Source Sans Pro"/>
                <a:cs typeface="Source Sans Pro"/>
                <a:sym typeface="Source Sans Pro"/>
              </a:defRPr>
            </a:pPr>
            <a:r>
              <a:rPr lang="en-US" dirty="0" smtClean="0"/>
              <a:t>While not all applicants will be comfortable with digital tools, many expressed a preference for being able to submit applications online, using mobile devices.  It is crucial that all digital tools be designing with feedback from users and meet the highest standards of web accessibility.</a:t>
            </a:r>
            <a:endParaRPr dirty="0"/>
          </a:p>
          <a:p>
            <a:pPr>
              <a:defRPr sz="900">
                <a:solidFill>
                  <a:srgbClr val="576579"/>
                </a:solidFill>
                <a:latin typeface="Source Sans Pro"/>
                <a:ea typeface="Source Sans Pro"/>
                <a:cs typeface="Source Sans Pro"/>
                <a:sym typeface="Source Sans Pro"/>
              </a:defRPr>
            </a:pPr>
            <a:endParaRPr dirty="0"/>
          </a:p>
          <a:p>
            <a:pPr>
              <a:spcBef>
                <a:spcPts val="300"/>
              </a:spcBef>
              <a:defRPr sz="900" b="1" i="1">
                <a:solidFill>
                  <a:srgbClr val="0071BC"/>
                </a:solidFill>
                <a:latin typeface="Source Sans Pro"/>
                <a:ea typeface="Source Sans Pro"/>
                <a:cs typeface="Source Sans Pro"/>
                <a:sym typeface="Source Sans Pro"/>
              </a:defRPr>
            </a:pPr>
            <a:r>
              <a:rPr dirty="0">
                <a:solidFill>
                  <a:srgbClr val="344664"/>
                </a:solidFill>
              </a:rPr>
              <a:t>“I did everything online. It was so easy and basic. It was kinda like using </a:t>
            </a:r>
            <a:r>
              <a:rPr lang="en-US" dirty="0" smtClean="0">
                <a:solidFill>
                  <a:srgbClr val="344664"/>
                </a:solidFill>
              </a:rPr>
              <a:t>T</a:t>
            </a:r>
            <a:r>
              <a:rPr dirty="0" smtClean="0">
                <a:solidFill>
                  <a:srgbClr val="344664"/>
                </a:solidFill>
              </a:rPr>
              <a:t>urbo</a:t>
            </a:r>
            <a:r>
              <a:rPr lang="en-US" dirty="0" smtClean="0">
                <a:solidFill>
                  <a:srgbClr val="344664"/>
                </a:solidFill>
              </a:rPr>
              <a:t>T</a:t>
            </a:r>
            <a:r>
              <a:rPr dirty="0" smtClean="0">
                <a:solidFill>
                  <a:srgbClr val="344664"/>
                </a:solidFill>
              </a:rPr>
              <a:t>ax</a:t>
            </a:r>
            <a:r>
              <a:rPr dirty="0">
                <a:solidFill>
                  <a:srgbClr val="344664"/>
                </a:solidFill>
              </a:rPr>
              <a:t>. I never even had to step into the office.”</a:t>
            </a:r>
          </a:p>
        </p:txBody>
      </p:sp>
      <p:sp>
        <p:nvSpPr>
          <p:cNvPr id="568" name="Shape 568"/>
          <p:cNvSpPr/>
          <p:nvPr/>
        </p:nvSpPr>
        <p:spPr>
          <a:xfrm>
            <a:off x="4761624" y="1898799"/>
            <a:ext cx="2026800" cy="3408594"/>
          </a:xfrm>
          <a:prstGeom prst="rect">
            <a:avLst/>
          </a:prstGeom>
          <a:ln w="12700">
            <a:noFill/>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MULTI-CHANNEL OPTIONS</a:t>
            </a:r>
          </a:p>
          <a:p>
            <a:pPr>
              <a:defRPr sz="1100" b="1">
                <a:solidFill>
                  <a:srgbClr val="0071BC"/>
                </a:solidFill>
                <a:latin typeface="Source Sans Pro"/>
                <a:ea typeface="Source Sans Pro"/>
                <a:cs typeface="Source Sans Pro"/>
                <a:sym typeface="Source Sans Pro"/>
              </a:defRPr>
            </a:pPr>
            <a:r>
              <a:rPr lang="en-US" dirty="0" smtClean="0"/>
              <a:t>Allow applicants to apply over the channel that works the best for their needs. </a:t>
            </a:r>
            <a:endParaRPr dirty="0"/>
          </a:p>
          <a:p>
            <a:pPr>
              <a:defRPr sz="1100" b="1" u="sng">
                <a:solidFill>
                  <a:srgbClr val="E31C3D"/>
                </a:solidFill>
                <a:latin typeface="Source Sans Pro"/>
                <a:ea typeface="Source Sans Pro"/>
                <a:cs typeface="Source Sans Pro"/>
                <a:sym typeface="Source Sans Pro"/>
              </a:defRPr>
            </a:pPr>
            <a:r>
              <a:rPr dirty="0"/>
              <a:t> </a:t>
            </a:r>
          </a:p>
          <a:p>
            <a:pPr>
              <a:defRPr sz="900">
                <a:solidFill>
                  <a:srgbClr val="576579"/>
                </a:solidFill>
                <a:latin typeface="Source Sans Pro"/>
                <a:ea typeface="Source Sans Pro"/>
                <a:cs typeface="Source Sans Pro"/>
                <a:sym typeface="Source Sans Pro"/>
              </a:defRPr>
            </a:pPr>
            <a:r>
              <a:rPr dirty="0" smtClean="0"/>
              <a:t>Given </a:t>
            </a:r>
            <a:r>
              <a:rPr dirty="0"/>
              <a:t>the range of familiarity with and access to online </a:t>
            </a:r>
            <a:r>
              <a:rPr dirty="0" smtClean="0"/>
              <a:t>tools</a:t>
            </a:r>
            <a:r>
              <a:rPr lang="en-US" dirty="0"/>
              <a:t> </a:t>
            </a:r>
            <a:r>
              <a:rPr lang="en-US" dirty="0" smtClean="0"/>
              <a:t>combined with personal preferences, applicants appreciate the option to choose how to apply</a:t>
            </a:r>
            <a:r>
              <a:rPr dirty="0" smtClean="0"/>
              <a:t>.  </a:t>
            </a:r>
            <a:endParaRPr dirty="0"/>
          </a:p>
          <a:p>
            <a:pPr>
              <a:defRPr sz="900">
                <a:solidFill>
                  <a:srgbClr val="576579"/>
                </a:solidFill>
                <a:latin typeface="Source Sans Pro"/>
                <a:ea typeface="Source Sans Pro"/>
                <a:cs typeface="Source Sans Pro"/>
                <a:sym typeface="Source Sans Pro"/>
              </a:defRPr>
            </a:pPr>
            <a:endParaRPr dirty="0"/>
          </a:p>
          <a:p>
            <a:pPr>
              <a:spcBef>
                <a:spcPts val="300"/>
              </a:spcBef>
              <a:defRPr sz="900" b="1" i="1">
                <a:solidFill>
                  <a:srgbClr val="0071BC"/>
                </a:solidFill>
                <a:latin typeface="Source Sans Pro"/>
                <a:ea typeface="Source Sans Pro"/>
                <a:cs typeface="Source Sans Pro"/>
                <a:sym typeface="Source Sans Pro"/>
              </a:defRPr>
            </a:pPr>
            <a:r>
              <a:rPr lang="en-US" dirty="0" smtClean="0">
                <a:solidFill>
                  <a:srgbClr val="344664"/>
                </a:solidFill>
              </a:rPr>
              <a:t>“Some </a:t>
            </a:r>
            <a:r>
              <a:rPr lang="en-US" dirty="0">
                <a:solidFill>
                  <a:srgbClr val="344664"/>
                </a:solidFill>
              </a:rPr>
              <a:t>people are embarrassed to go in person; applying online makes the </a:t>
            </a:r>
            <a:r>
              <a:rPr lang="en-US" dirty="0" smtClean="0">
                <a:solidFill>
                  <a:srgbClr val="344664"/>
                </a:solidFill>
              </a:rPr>
              <a:t>uncomfortable feeling go </a:t>
            </a:r>
            <a:r>
              <a:rPr lang="en-US" dirty="0">
                <a:solidFill>
                  <a:srgbClr val="344664"/>
                </a:solidFill>
              </a:rPr>
              <a:t>away. </a:t>
            </a:r>
            <a:r>
              <a:rPr lang="en-US" dirty="0" smtClean="0">
                <a:solidFill>
                  <a:srgbClr val="344664"/>
                </a:solidFill>
              </a:rPr>
              <a:t>No </a:t>
            </a:r>
            <a:r>
              <a:rPr lang="en-US" dirty="0">
                <a:solidFill>
                  <a:srgbClr val="344664"/>
                </a:solidFill>
              </a:rPr>
              <a:t>one knew </a:t>
            </a:r>
            <a:r>
              <a:rPr lang="en-US" dirty="0" smtClean="0">
                <a:solidFill>
                  <a:srgbClr val="344664"/>
                </a:solidFill>
              </a:rPr>
              <a:t>I </a:t>
            </a:r>
            <a:r>
              <a:rPr lang="en-US" dirty="0">
                <a:solidFill>
                  <a:srgbClr val="344664"/>
                </a:solidFill>
              </a:rPr>
              <a:t>was even </a:t>
            </a:r>
            <a:r>
              <a:rPr lang="en-US" dirty="0" smtClean="0">
                <a:solidFill>
                  <a:srgbClr val="344664"/>
                </a:solidFill>
              </a:rPr>
              <a:t>there.”</a:t>
            </a:r>
          </a:p>
          <a:p>
            <a:pPr>
              <a:spcBef>
                <a:spcPts val="300"/>
              </a:spcBef>
              <a:defRPr sz="900" b="1" i="1">
                <a:solidFill>
                  <a:srgbClr val="0071BC"/>
                </a:solidFill>
                <a:latin typeface="Source Sans Pro"/>
                <a:ea typeface="Source Sans Pro"/>
                <a:cs typeface="Source Sans Pro"/>
                <a:sym typeface="Source Sans Pro"/>
              </a:defRPr>
            </a:pPr>
            <a:endParaRPr lang="en-US" dirty="0">
              <a:solidFill>
                <a:srgbClr val="344664"/>
              </a:solidFill>
            </a:endParaRPr>
          </a:p>
          <a:p>
            <a:pPr>
              <a:spcBef>
                <a:spcPts val="300"/>
              </a:spcBef>
              <a:defRPr sz="900" b="1" i="1">
                <a:solidFill>
                  <a:srgbClr val="0071BC"/>
                </a:solidFill>
                <a:latin typeface="Source Sans Pro"/>
                <a:ea typeface="Source Sans Pro"/>
                <a:cs typeface="Source Sans Pro"/>
                <a:sym typeface="Source Sans Pro"/>
              </a:defRPr>
            </a:pPr>
            <a:r>
              <a:rPr lang="en-US" dirty="0">
                <a:solidFill>
                  <a:srgbClr val="344664"/>
                </a:solidFill>
              </a:rPr>
              <a:t>“My friends all apply online, but I prefer to go in person because I like talking to a human.”</a:t>
            </a:r>
          </a:p>
          <a:p>
            <a:pPr>
              <a:spcBef>
                <a:spcPts val="300"/>
              </a:spcBef>
              <a:defRPr sz="900" b="1" i="1">
                <a:solidFill>
                  <a:srgbClr val="0071BC"/>
                </a:solidFill>
                <a:latin typeface="Source Sans Pro"/>
                <a:ea typeface="Source Sans Pro"/>
                <a:cs typeface="Source Sans Pro"/>
                <a:sym typeface="Source Sans Pro"/>
              </a:defRPr>
            </a:pPr>
            <a:endParaRPr lang="en-US" dirty="0">
              <a:solidFill>
                <a:srgbClr val="344664"/>
              </a:solidFill>
            </a:endParaRPr>
          </a:p>
          <a:p>
            <a:pPr>
              <a:spcBef>
                <a:spcPts val="300"/>
              </a:spcBef>
              <a:defRPr sz="900" b="1" i="1">
                <a:solidFill>
                  <a:srgbClr val="0071BC"/>
                </a:solidFill>
                <a:latin typeface="Source Sans Pro"/>
                <a:ea typeface="Source Sans Pro"/>
                <a:cs typeface="Source Sans Pro"/>
                <a:sym typeface="Source Sans Pro"/>
              </a:defRPr>
            </a:pPr>
            <a:endParaRPr dirty="0">
              <a:solidFill>
                <a:srgbClr val="344664"/>
              </a:solidFill>
            </a:endParaRPr>
          </a:p>
        </p:txBody>
      </p:sp>
      <p:pic>
        <p:nvPicPr>
          <p:cNvPr id="569" name="image16.png" descr="UserJourney_phase2.png"/>
          <p:cNvPicPr>
            <a:picLocks noChangeAspect="1"/>
          </p:cNvPicPr>
          <p:nvPr/>
        </p:nvPicPr>
        <p:blipFill>
          <a:blip r:embed="rId2">
            <a:extLst/>
          </a:blip>
          <a:stretch>
            <a:fillRect/>
          </a:stretch>
        </p:blipFill>
        <p:spPr>
          <a:xfrm>
            <a:off x="0" y="734550"/>
            <a:ext cx="9144000" cy="728664"/>
          </a:xfrm>
          <a:prstGeom prst="rect">
            <a:avLst/>
          </a:prstGeom>
          <a:ln w="12700">
            <a:miter lim="400000"/>
          </a:ln>
        </p:spPr>
      </p:pic>
    </p:spTree>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p:nvPr/>
        </p:nvSpPr>
        <p:spPr>
          <a:xfrm>
            <a:off x="351024" y="76024"/>
            <a:ext cx="63936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2</a:t>
            </a:r>
          </a:p>
        </p:txBody>
      </p:sp>
      <p:sp>
        <p:nvSpPr>
          <p:cNvPr id="572" name="Shape 572"/>
          <p:cNvSpPr/>
          <p:nvPr/>
        </p:nvSpPr>
        <p:spPr>
          <a:xfrm>
            <a:off x="422849" y="499975"/>
            <a:ext cx="8608502" cy="1"/>
          </a:xfrm>
          <a:prstGeom prst="line">
            <a:avLst/>
          </a:prstGeom>
          <a:ln>
            <a:solidFill>
              <a:srgbClr val="72849E"/>
            </a:solidFill>
          </a:ln>
        </p:spPr>
        <p:txBody>
          <a:bodyPr lIns="45719" rIns="45719"/>
          <a:lstStyle/>
          <a:p>
            <a:endParaRPr/>
          </a:p>
        </p:txBody>
      </p:sp>
      <p:sp>
        <p:nvSpPr>
          <p:cNvPr id="573" name="Shape 573"/>
          <p:cNvSpPr/>
          <p:nvPr/>
        </p:nvSpPr>
        <p:spPr>
          <a:xfrm>
            <a:off x="351024" y="1515875"/>
            <a:ext cx="44106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0071BC"/>
                </a:solidFill>
                <a:latin typeface="Source Sans Pro"/>
                <a:ea typeface="Source Sans Pro"/>
                <a:cs typeface="Source Sans Pro"/>
                <a:sym typeface="Source Sans Pro"/>
              </a:defRPr>
            </a:pPr>
            <a:r>
              <a:t>WHAT WORKS WELL: </a:t>
            </a:r>
            <a:r>
              <a:rPr b="0"/>
              <a:t>3rd PARTIES AS A PROXY</a:t>
            </a:r>
          </a:p>
        </p:txBody>
      </p:sp>
      <p:sp>
        <p:nvSpPr>
          <p:cNvPr id="574" name="Shape 574"/>
          <p:cNvSpPr/>
          <p:nvPr/>
        </p:nvSpPr>
        <p:spPr>
          <a:xfrm>
            <a:off x="422849" y="1864249"/>
            <a:ext cx="8608502" cy="1"/>
          </a:xfrm>
          <a:prstGeom prst="line">
            <a:avLst/>
          </a:prstGeom>
          <a:ln>
            <a:solidFill>
              <a:srgbClr val="0071BC"/>
            </a:solidFill>
          </a:ln>
        </p:spPr>
        <p:txBody>
          <a:bodyPr lIns="45719" rIns="45719"/>
          <a:lstStyle/>
          <a:p>
            <a:endParaRPr/>
          </a:p>
        </p:txBody>
      </p:sp>
      <p:sp>
        <p:nvSpPr>
          <p:cNvPr id="576" name="Shape 576"/>
          <p:cNvSpPr/>
          <p:nvPr/>
        </p:nvSpPr>
        <p:spPr>
          <a:xfrm>
            <a:off x="351024" y="1898799"/>
            <a:ext cx="2130301" cy="31085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COMFORT AND WARMTH</a:t>
            </a:r>
          </a:p>
          <a:p>
            <a:pPr>
              <a:defRPr sz="1100" b="1">
                <a:solidFill>
                  <a:srgbClr val="0071BC"/>
                </a:solidFill>
                <a:latin typeface="Source Sans Pro"/>
                <a:ea typeface="Source Sans Pro"/>
                <a:cs typeface="Source Sans Pro"/>
                <a:sym typeface="Source Sans Pro"/>
              </a:defRPr>
            </a:pPr>
            <a:r>
              <a:rPr dirty="0"/>
              <a:t>CBOs treat applicants as whole people, creating a sense of ease and support often not felt in government offices. </a:t>
            </a:r>
          </a:p>
          <a:p>
            <a:pPr>
              <a:defRPr sz="1100" b="1">
                <a:solidFill>
                  <a:srgbClr val="0071BC"/>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r>
              <a:rPr dirty="0" smtClean="0"/>
              <a:t>CBOs </a:t>
            </a:r>
            <a:r>
              <a:rPr dirty="0"/>
              <a:t>try hard to meet people where they are, to provide clarity and structure to an overwhelming and opaque process. Applicants time and again spoke of how much this improved their well being. </a:t>
            </a:r>
          </a:p>
          <a:p>
            <a:pPr>
              <a:defRPr sz="900">
                <a:solidFill>
                  <a:srgbClr val="576579"/>
                </a:solidFill>
                <a:latin typeface="Source Sans Pro"/>
                <a:ea typeface="Source Sans Pro"/>
                <a:cs typeface="Source Sans Pro"/>
                <a:sym typeface="Source Sans Pro"/>
              </a:defRPr>
            </a:pPr>
            <a:endParaRPr dirty="0"/>
          </a:p>
          <a:p>
            <a:pPr>
              <a:defRPr sz="900" b="1" i="1">
                <a:solidFill>
                  <a:srgbClr val="0071BC"/>
                </a:solidFill>
                <a:latin typeface="Source Sans Pro"/>
                <a:ea typeface="Source Sans Pro"/>
                <a:cs typeface="Source Sans Pro"/>
                <a:sym typeface="Source Sans Pro"/>
              </a:defRPr>
            </a:pPr>
            <a:r>
              <a:rPr dirty="0" smtClean="0">
                <a:solidFill>
                  <a:srgbClr val="333F54"/>
                </a:solidFill>
              </a:rPr>
              <a:t>“</a:t>
            </a:r>
            <a:r>
              <a:rPr dirty="0">
                <a:solidFill>
                  <a:srgbClr val="333F54"/>
                </a:solidFill>
              </a:rPr>
              <a:t>This place makes me feel so comfortable and I don't feel shameful. They are very respectful and helpful. It's so welcoming. They are good people.”</a:t>
            </a:r>
          </a:p>
          <a:p>
            <a:pPr>
              <a:defRPr sz="900" b="1" i="1">
                <a:solidFill>
                  <a:srgbClr val="0071BC"/>
                </a:solidFill>
                <a:latin typeface="Source Sans Pro"/>
                <a:ea typeface="Source Sans Pro"/>
                <a:cs typeface="Source Sans Pro"/>
                <a:sym typeface="Source Sans Pro"/>
              </a:defRPr>
            </a:pPr>
            <a:endParaRPr dirty="0"/>
          </a:p>
          <a:p>
            <a:pPr>
              <a:defRPr sz="900" b="1" i="1">
                <a:solidFill>
                  <a:srgbClr val="0071BC"/>
                </a:solidFill>
                <a:latin typeface="Source Sans Pro"/>
                <a:ea typeface="Source Sans Pro"/>
                <a:cs typeface="Source Sans Pro"/>
                <a:sym typeface="Source Sans Pro"/>
              </a:defRPr>
            </a:pPr>
            <a:endParaRPr dirty="0"/>
          </a:p>
        </p:txBody>
      </p:sp>
      <p:sp>
        <p:nvSpPr>
          <p:cNvPr id="577" name="Shape 577"/>
          <p:cNvSpPr/>
          <p:nvPr/>
        </p:nvSpPr>
        <p:spPr>
          <a:xfrm>
            <a:off x="6788425" y="1901524"/>
            <a:ext cx="2130301" cy="200051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INTEGRATING APPLICATIONS </a:t>
            </a:r>
          </a:p>
          <a:p>
            <a:pPr>
              <a:defRPr sz="1100" b="1">
                <a:solidFill>
                  <a:srgbClr val="0071BC"/>
                </a:solidFill>
                <a:latin typeface="Source Sans Pro"/>
                <a:ea typeface="Source Sans Pro"/>
                <a:cs typeface="Source Sans Pro"/>
                <a:sym typeface="Source Sans Pro"/>
              </a:defRPr>
            </a:pPr>
            <a:r>
              <a:rPr dirty="0"/>
              <a:t>Applying for more than one program at a time significantly reduces anxiety and burden for applicants. </a:t>
            </a:r>
          </a:p>
          <a:p>
            <a:pPr>
              <a:defRPr sz="1100" b="1">
                <a:solidFill>
                  <a:srgbClr val="0071BC"/>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r>
              <a:rPr dirty="0" smtClean="0"/>
              <a:t>We </a:t>
            </a:r>
            <a:r>
              <a:rPr dirty="0"/>
              <a:t>observed great burden to applicants in managing and </a:t>
            </a:r>
            <a:r>
              <a:rPr dirty="0" smtClean="0"/>
              <a:t>keep</a:t>
            </a:r>
            <a:r>
              <a:rPr lang="en-US" dirty="0" smtClean="0"/>
              <a:t>ing</a:t>
            </a:r>
            <a:r>
              <a:rPr dirty="0" smtClean="0"/>
              <a:t> </a:t>
            </a:r>
            <a:r>
              <a:rPr dirty="0"/>
              <a:t>track of multiple applications, on different timelines. When applicants are able to apply to a suite of services up front, they feel a sense of ease.</a:t>
            </a:r>
          </a:p>
        </p:txBody>
      </p:sp>
      <p:sp>
        <p:nvSpPr>
          <p:cNvPr id="578" name="Shape 578"/>
          <p:cNvSpPr/>
          <p:nvPr/>
        </p:nvSpPr>
        <p:spPr>
          <a:xfrm>
            <a:off x="2664025" y="1901524"/>
            <a:ext cx="2026799" cy="27237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EXPERTISE</a:t>
            </a:r>
          </a:p>
          <a:p>
            <a:pPr>
              <a:defRPr sz="1100" b="1">
                <a:solidFill>
                  <a:srgbClr val="0071BC"/>
                </a:solidFill>
                <a:latin typeface="Source Sans Pro"/>
                <a:ea typeface="Source Sans Pro"/>
                <a:cs typeface="Source Sans Pro"/>
                <a:sym typeface="Source Sans Pro"/>
              </a:defRPr>
            </a:pPr>
            <a:r>
              <a:rPr dirty="0"/>
              <a:t>3rd parties can offer advice and understanding of the system, taking the burden off of applicants to become ‘experts.’</a:t>
            </a:r>
          </a:p>
          <a:p>
            <a:pPr>
              <a:defRPr sz="1100" b="1" u="sng">
                <a:solidFill>
                  <a:srgbClr val="E31C3D"/>
                </a:solidFill>
                <a:latin typeface="Source Sans Pro"/>
                <a:ea typeface="Source Sans Pro"/>
                <a:cs typeface="Source Sans Pro"/>
                <a:sym typeface="Source Sans Pro"/>
              </a:defRPr>
            </a:pPr>
            <a:r>
              <a:rPr dirty="0"/>
              <a:t> </a:t>
            </a:r>
          </a:p>
          <a:p>
            <a:pPr>
              <a:defRPr sz="900">
                <a:solidFill>
                  <a:srgbClr val="576579"/>
                </a:solidFill>
                <a:latin typeface="Source Sans Pro"/>
                <a:ea typeface="Source Sans Pro"/>
                <a:cs typeface="Source Sans Pro"/>
                <a:sym typeface="Source Sans Pro"/>
              </a:defRPr>
            </a:pPr>
            <a:r>
              <a:rPr dirty="0"/>
              <a:t>CBOs invest in staying up to date on rules and process so that their clients don’t need to. Applicants are relieved when they do not need to try to understand the complexities. </a:t>
            </a:r>
          </a:p>
          <a:p>
            <a:pPr>
              <a:defRPr sz="900">
                <a:solidFill>
                  <a:srgbClr val="576579"/>
                </a:solidFill>
                <a:latin typeface="Source Sans Pro"/>
                <a:ea typeface="Source Sans Pro"/>
                <a:cs typeface="Source Sans Pro"/>
                <a:sym typeface="Source Sans Pro"/>
              </a:defRPr>
            </a:pPr>
            <a:endParaRPr dirty="0"/>
          </a:p>
          <a:p>
            <a:pPr>
              <a:defRPr sz="900" b="1" i="1">
                <a:solidFill>
                  <a:srgbClr val="0071BC"/>
                </a:solidFill>
                <a:latin typeface="Source Sans Pro"/>
                <a:ea typeface="Source Sans Pro"/>
                <a:cs typeface="Source Sans Pro"/>
                <a:sym typeface="Source Sans Pro"/>
              </a:defRPr>
            </a:pPr>
            <a:r>
              <a:rPr dirty="0" smtClean="0">
                <a:solidFill>
                  <a:srgbClr val="333F54"/>
                </a:solidFill>
              </a:rPr>
              <a:t>“</a:t>
            </a:r>
            <a:r>
              <a:rPr dirty="0">
                <a:solidFill>
                  <a:srgbClr val="333F54"/>
                </a:solidFill>
              </a:rPr>
              <a:t>The application process for SNAP </a:t>
            </a:r>
            <a:r>
              <a:rPr dirty="0" smtClean="0">
                <a:solidFill>
                  <a:srgbClr val="333F54"/>
                </a:solidFill>
              </a:rPr>
              <a:t>is easy </a:t>
            </a:r>
            <a:r>
              <a:rPr dirty="0">
                <a:solidFill>
                  <a:srgbClr val="333F54"/>
                </a:solidFill>
              </a:rPr>
              <a:t>here. With her help, I feel like I don't have to do anything. She keeps it all together for me.”</a:t>
            </a:r>
          </a:p>
        </p:txBody>
      </p:sp>
      <p:sp>
        <p:nvSpPr>
          <p:cNvPr id="579" name="Shape 579"/>
          <p:cNvSpPr/>
          <p:nvPr/>
        </p:nvSpPr>
        <p:spPr>
          <a:xfrm>
            <a:off x="4761624" y="1898799"/>
            <a:ext cx="2026800" cy="32162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dirty="0"/>
              <a:t>SUPPORT FOR MULTIPLE PROGRAMS</a:t>
            </a:r>
          </a:p>
          <a:p>
            <a:pPr>
              <a:defRPr sz="1100" b="1">
                <a:solidFill>
                  <a:srgbClr val="0071BC"/>
                </a:solidFill>
                <a:latin typeface="Source Sans Pro"/>
                <a:ea typeface="Source Sans Pro"/>
                <a:cs typeface="Source Sans Pro"/>
                <a:sym typeface="Source Sans Pro"/>
              </a:defRPr>
            </a:pPr>
            <a:r>
              <a:rPr dirty="0"/>
              <a:t>Because managing multiple benefits can “feel like a full time job” the support of CBOs on this front help people keep track of everything.</a:t>
            </a:r>
          </a:p>
          <a:p>
            <a:pPr>
              <a:defRPr sz="1100" b="1" u="sng">
                <a:solidFill>
                  <a:srgbClr val="E31C3D"/>
                </a:solidFill>
                <a:latin typeface="Source Sans Pro"/>
                <a:ea typeface="Source Sans Pro"/>
                <a:cs typeface="Source Sans Pro"/>
                <a:sym typeface="Source Sans Pro"/>
              </a:defRPr>
            </a:pPr>
            <a:r>
              <a:rPr dirty="0"/>
              <a:t> </a:t>
            </a:r>
          </a:p>
          <a:p>
            <a:pPr>
              <a:defRPr sz="900">
                <a:solidFill>
                  <a:srgbClr val="576579"/>
                </a:solidFill>
                <a:latin typeface="Source Sans Pro"/>
                <a:ea typeface="Source Sans Pro"/>
                <a:cs typeface="Source Sans Pro"/>
                <a:sym typeface="Source Sans Pro"/>
              </a:defRPr>
            </a:pPr>
            <a:r>
              <a:rPr lang="en-US" dirty="0" smtClean="0"/>
              <a:t>Applicants who work with CBOs expressed great appreciation for the support in managing processes, documents and timelines which can feel intimidating on their own.</a:t>
            </a:r>
            <a:endParaRPr dirty="0"/>
          </a:p>
          <a:p>
            <a:pPr>
              <a:defRPr sz="900">
                <a:solidFill>
                  <a:srgbClr val="576579"/>
                </a:solidFill>
                <a:latin typeface="Source Sans Pro"/>
                <a:ea typeface="Source Sans Pro"/>
                <a:cs typeface="Source Sans Pro"/>
                <a:sym typeface="Source Sans Pro"/>
              </a:defRPr>
            </a:pPr>
            <a:endParaRPr dirty="0"/>
          </a:p>
          <a:p>
            <a:pPr>
              <a:spcBef>
                <a:spcPts val="300"/>
              </a:spcBef>
              <a:defRPr sz="900" b="1" i="1">
                <a:solidFill>
                  <a:srgbClr val="0071BC"/>
                </a:solidFill>
                <a:latin typeface="Source Sans Pro"/>
                <a:ea typeface="Source Sans Pro"/>
                <a:cs typeface="Source Sans Pro"/>
                <a:sym typeface="Source Sans Pro"/>
              </a:defRPr>
            </a:pPr>
            <a:r>
              <a:rPr dirty="0" smtClean="0">
                <a:solidFill>
                  <a:srgbClr val="333F54"/>
                </a:solidFill>
              </a:rPr>
              <a:t>“</a:t>
            </a:r>
            <a:r>
              <a:rPr dirty="0">
                <a:solidFill>
                  <a:srgbClr val="333F54"/>
                </a:solidFill>
              </a:rPr>
              <a:t>They made the application process really simple. They took all my documents, submitted all the paperwork, and I just did the phone call interview. It was so much easier than I ever anticipated.”</a:t>
            </a:r>
          </a:p>
          <a:p>
            <a:pPr>
              <a:spcBef>
                <a:spcPts val="300"/>
              </a:spcBef>
              <a:defRPr sz="900" b="1" i="1">
                <a:solidFill>
                  <a:srgbClr val="0071BC"/>
                </a:solidFill>
                <a:latin typeface="Source Sans Pro"/>
                <a:ea typeface="Source Sans Pro"/>
                <a:cs typeface="Source Sans Pro"/>
                <a:sym typeface="Source Sans Pro"/>
              </a:defRPr>
            </a:pPr>
            <a:endParaRPr dirty="0"/>
          </a:p>
        </p:txBody>
      </p:sp>
      <p:pic>
        <p:nvPicPr>
          <p:cNvPr id="580" name="image16.png" descr="UserJourney_phase2.png"/>
          <p:cNvPicPr>
            <a:picLocks noChangeAspect="1"/>
          </p:cNvPicPr>
          <p:nvPr/>
        </p:nvPicPr>
        <p:blipFill>
          <a:blip r:embed="rId2">
            <a:extLst/>
          </a:blip>
          <a:stretch>
            <a:fillRect/>
          </a:stretch>
        </p:blipFill>
        <p:spPr>
          <a:xfrm>
            <a:off x="0" y="734550"/>
            <a:ext cx="9144000" cy="728664"/>
          </a:xfrm>
          <a:prstGeom prst="rect">
            <a:avLst/>
          </a:prstGeom>
          <a:ln w="12700">
            <a:miter lim="400000"/>
          </a:ln>
        </p:spPr>
      </p:pic>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p:nvPr/>
        </p:nvSpPr>
        <p:spPr>
          <a:xfrm>
            <a:off x="351024" y="76024"/>
            <a:ext cx="63936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3</a:t>
            </a:r>
          </a:p>
        </p:txBody>
      </p:sp>
      <p:sp>
        <p:nvSpPr>
          <p:cNvPr id="583" name="Shape 583"/>
          <p:cNvSpPr/>
          <p:nvPr/>
        </p:nvSpPr>
        <p:spPr>
          <a:xfrm>
            <a:off x="422849" y="499975"/>
            <a:ext cx="8608502" cy="1"/>
          </a:xfrm>
          <a:prstGeom prst="line">
            <a:avLst/>
          </a:prstGeom>
          <a:ln>
            <a:solidFill>
              <a:srgbClr val="72849E"/>
            </a:solidFill>
          </a:ln>
        </p:spPr>
        <p:txBody>
          <a:bodyPr lIns="45719" rIns="45719"/>
          <a:lstStyle/>
          <a:p>
            <a:endParaRPr/>
          </a:p>
        </p:txBody>
      </p:sp>
      <p:sp>
        <p:nvSpPr>
          <p:cNvPr id="584" name="Shape 584"/>
          <p:cNvSpPr/>
          <p:nvPr/>
        </p:nvSpPr>
        <p:spPr>
          <a:xfrm>
            <a:off x="351024" y="1515875"/>
            <a:ext cx="27207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t>PAIN POINTS: </a:t>
            </a:r>
            <a:r>
              <a:rPr b="0"/>
              <a:t>NOTIFICATIONS </a:t>
            </a:r>
          </a:p>
        </p:txBody>
      </p:sp>
      <p:sp>
        <p:nvSpPr>
          <p:cNvPr id="585" name="Shape 585"/>
          <p:cNvSpPr/>
          <p:nvPr/>
        </p:nvSpPr>
        <p:spPr>
          <a:xfrm>
            <a:off x="351024" y="1898799"/>
            <a:ext cx="2130301" cy="345476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a:t>MAIL IS NOT A RELIABLE CHANNEL</a:t>
            </a:r>
          </a:p>
          <a:p>
            <a:pPr>
              <a:defRPr sz="1100" b="1">
                <a:solidFill>
                  <a:srgbClr val="E31C3D"/>
                </a:solidFill>
                <a:latin typeface="Source Sans Pro"/>
                <a:ea typeface="Source Sans Pro"/>
                <a:cs typeface="Source Sans Pro"/>
                <a:sym typeface="Source Sans Pro"/>
              </a:defRPr>
            </a:pPr>
            <a:r>
              <a:rPr lang="en-US" dirty="0"/>
              <a:t>Mail-based notifications regularly </a:t>
            </a:r>
            <a:r>
              <a:rPr lang="en-US" dirty="0" smtClean="0"/>
              <a:t>are not received. </a:t>
            </a:r>
            <a:endParaRPr lang="en-US" dirty="0"/>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Much of </a:t>
            </a:r>
            <a:r>
              <a:rPr lang="en-US" dirty="0" smtClean="0"/>
              <a:t>the applicant </a:t>
            </a:r>
            <a:r>
              <a:rPr lang="en-US" dirty="0"/>
              <a:t>demographic </a:t>
            </a:r>
            <a:r>
              <a:rPr lang="en-US" dirty="0" smtClean="0"/>
              <a:t>has unstable </a:t>
            </a:r>
            <a:r>
              <a:rPr lang="en-US" dirty="0"/>
              <a:t>living </a:t>
            </a:r>
            <a:r>
              <a:rPr lang="en-US" dirty="0" smtClean="0"/>
              <a:t>situations; many </a:t>
            </a:r>
            <a:r>
              <a:rPr lang="en-US" dirty="0"/>
              <a:t>people do not regularly receive/have access to </a:t>
            </a:r>
            <a:r>
              <a:rPr lang="en-US" dirty="0" smtClean="0"/>
              <a:t>mail </a:t>
            </a:r>
            <a:r>
              <a:rPr lang="en-US" dirty="0"/>
              <a:t>or </a:t>
            </a:r>
            <a:r>
              <a:rPr lang="en-US" dirty="0" smtClean="0"/>
              <a:t>do not </a:t>
            </a:r>
            <a:r>
              <a:rPr lang="en-US" dirty="0"/>
              <a:t>have </a:t>
            </a:r>
            <a:r>
              <a:rPr lang="en-US" dirty="0" smtClean="0"/>
              <a:t>a consistent </a:t>
            </a:r>
            <a:r>
              <a:rPr lang="en-US" dirty="0"/>
              <a:t>mailing address. </a:t>
            </a:r>
            <a:r>
              <a:rPr lang="en-US" dirty="0" smtClean="0"/>
              <a:t>When notices are only delivered </a:t>
            </a:r>
            <a:r>
              <a:rPr lang="en-US" dirty="0"/>
              <a:t>via </a:t>
            </a:r>
            <a:r>
              <a:rPr lang="en-US" dirty="0" smtClean="0"/>
              <a:t>mail, many applicants miss important info. </a:t>
            </a:r>
          </a:p>
          <a:p>
            <a:pPr>
              <a:defRPr sz="900">
                <a:solidFill>
                  <a:srgbClr val="576579"/>
                </a:solidFill>
                <a:latin typeface="Source Sans Pro"/>
                <a:ea typeface="Source Sans Pro"/>
                <a:cs typeface="Source Sans Pro"/>
                <a:sym typeface="Source Sans Pro"/>
              </a:defRPr>
            </a:pPr>
            <a:endParaRPr lang="en-US" dirty="0" smtClean="0"/>
          </a:p>
          <a:p>
            <a:pPr>
              <a:defRPr sz="900">
                <a:solidFill>
                  <a:srgbClr val="576579"/>
                </a:solidFill>
                <a:latin typeface="Source Sans Pro"/>
                <a:ea typeface="Source Sans Pro"/>
                <a:cs typeface="Source Sans Pro"/>
                <a:sym typeface="Source Sans Pro"/>
              </a:defRPr>
            </a:pPr>
            <a:r>
              <a:rPr dirty="0" smtClean="0">
                <a:solidFill>
                  <a:srgbClr val="E31C3D"/>
                </a:solidFill>
              </a:rPr>
              <a:t>NOTICES </a:t>
            </a:r>
            <a:r>
              <a:rPr dirty="0">
                <a:solidFill>
                  <a:srgbClr val="E31C3D"/>
                </a:solidFill>
              </a:rPr>
              <a:t>ARE CONFUSING</a:t>
            </a:r>
          </a:p>
          <a:p>
            <a:pPr>
              <a:defRPr sz="1100" b="1">
                <a:solidFill>
                  <a:srgbClr val="E31C3D"/>
                </a:solidFill>
                <a:latin typeface="Source Sans Pro"/>
                <a:ea typeface="Source Sans Pro"/>
                <a:cs typeface="Source Sans Pro"/>
                <a:sym typeface="Source Sans Pro"/>
              </a:defRPr>
            </a:pPr>
            <a:r>
              <a:rPr lang="en-US" dirty="0" smtClean="0"/>
              <a:t>Written</a:t>
            </a:r>
            <a:r>
              <a:rPr dirty="0" smtClean="0"/>
              <a:t> </a:t>
            </a:r>
            <a:r>
              <a:rPr dirty="0"/>
              <a:t>language in notices </a:t>
            </a:r>
            <a:r>
              <a:rPr lang="en-US" dirty="0" smtClean="0"/>
              <a:t/>
            </a:r>
            <a:br>
              <a:rPr lang="en-US" dirty="0" smtClean="0"/>
            </a:br>
            <a:r>
              <a:rPr dirty="0" smtClean="0"/>
              <a:t>is </a:t>
            </a:r>
            <a:r>
              <a:rPr dirty="0"/>
              <a:t>often </a:t>
            </a:r>
            <a:r>
              <a:rPr dirty="0" smtClean="0"/>
              <a:t>difficult </a:t>
            </a:r>
            <a:r>
              <a:rPr dirty="0"/>
              <a:t>for people </a:t>
            </a:r>
            <a:r>
              <a:rPr lang="en-US" dirty="0" smtClean="0"/>
              <a:t/>
            </a:r>
            <a:br>
              <a:rPr lang="en-US" dirty="0" smtClean="0"/>
            </a:br>
            <a:r>
              <a:rPr dirty="0" smtClean="0"/>
              <a:t>to understand. </a:t>
            </a:r>
            <a:endParaRPr dirty="0"/>
          </a:p>
          <a:p>
            <a:pPr>
              <a:spcBef>
                <a:spcPts val="600"/>
              </a:spcBef>
              <a:defRPr sz="900">
                <a:solidFill>
                  <a:srgbClr val="576579"/>
                </a:solidFill>
                <a:latin typeface="Source Sans Pro"/>
                <a:ea typeface="Source Sans Pro"/>
                <a:cs typeface="Source Sans Pro"/>
                <a:sym typeface="Source Sans Pro"/>
              </a:defRPr>
            </a:pPr>
            <a:r>
              <a:rPr lang="en-US" dirty="0" smtClean="0"/>
              <a:t>Many applicants expressed difficulty in </a:t>
            </a:r>
          </a:p>
          <a:p>
            <a:pPr>
              <a:defRPr sz="900">
                <a:solidFill>
                  <a:srgbClr val="576579"/>
                </a:solidFill>
                <a:latin typeface="Source Sans Pro"/>
                <a:ea typeface="Source Sans Pro"/>
                <a:cs typeface="Source Sans Pro"/>
                <a:sym typeface="Source Sans Pro"/>
              </a:defRPr>
            </a:pPr>
            <a:r>
              <a:rPr lang="en-US" dirty="0" smtClean="0"/>
              <a:t>making sense of the written documents they receive, thus missing steps or losing their benefits.</a:t>
            </a:r>
          </a:p>
          <a:p>
            <a:pPr>
              <a:defRPr sz="900">
                <a:solidFill>
                  <a:srgbClr val="576579"/>
                </a:solidFill>
                <a:latin typeface="Source Sans Pro"/>
                <a:ea typeface="Source Sans Pro"/>
                <a:cs typeface="Source Sans Pro"/>
                <a:sym typeface="Source Sans Pro"/>
              </a:defRPr>
            </a:pPr>
            <a:endParaRPr lang="en-US" dirty="0"/>
          </a:p>
          <a:p>
            <a:pPr>
              <a:defRPr sz="900">
                <a:solidFill>
                  <a:srgbClr val="E06666"/>
                </a:solidFill>
                <a:latin typeface="Source Sans Pro"/>
                <a:ea typeface="Source Sans Pro"/>
                <a:cs typeface="Source Sans Pro"/>
                <a:sym typeface="Source Sans Pro"/>
              </a:defRPr>
            </a:pPr>
            <a:endParaRPr lang="en-US" dirty="0"/>
          </a:p>
        </p:txBody>
      </p:sp>
      <p:sp>
        <p:nvSpPr>
          <p:cNvPr id="586" name="Shape 586"/>
          <p:cNvSpPr/>
          <p:nvPr/>
        </p:nvSpPr>
        <p:spPr>
          <a:xfrm>
            <a:off x="422850" y="1864249"/>
            <a:ext cx="2080201" cy="1"/>
          </a:xfrm>
          <a:prstGeom prst="line">
            <a:avLst/>
          </a:prstGeom>
          <a:ln>
            <a:solidFill>
              <a:srgbClr val="E31C3D"/>
            </a:solidFill>
          </a:ln>
        </p:spPr>
        <p:txBody>
          <a:bodyPr lIns="45719" rIns="45719"/>
          <a:lstStyle/>
          <a:p>
            <a:endParaRPr/>
          </a:p>
        </p:txBody>
      </p:sp>
      <p:pic>
        <p:nvPicPr>
          <p:cNvPr id="588" name="image17.png" descr="UserJourney_phase3.png"/>
          <p:cNvPicPr>
            <a:picLocks noChangeAspect="1"/>
          </p:cNvPicPr>
          <p:nvPr/>
        </p:nvPicPr>
        <p:blipFill>
          <a:blip r:embed="rId2">
            <a:extLst/>
          </a:blip>
          <a:stretch>
            <a:fillRect/>
          </a:stretch>
        </p:blipFill>
        <p:spPr>
          <a:xfrm>
            <a:off x="0" y="744841"/>
            <a:ext cx="9144000" cy="728663"/>
          </a:xfrm>
          <a:prstGeom prst="rect">
            <a:avLst/>
          </a:prstGeom>
          <a:ln w="12700">
            <a:miter lim="400000"/>
          </a:ln>
        </p:spPr>
      </p:pic>
      <p:sp>
        <p:nvSpPr>
          <p:cNvPr id="590" name="Shape 590"/>
          <p:cNvSpPr/>
          <p:nvPr/>
        </p:nvSpPr>
        <p:spPr>
          <a:xfrm>
            <a:off x="2755176" y="1864249"/>
            <a:ext cx="6273370" cy="6115"/>
          </a:xfrm>
          <a:prstGeom prst="line">
            <a:avLst/>
          </a:prstGeom>
          <a:ln>
            <a:solidFill>
              <a:srgbClr val="E31C3D"/>
            </a:solidFill>
          </a:ln>
        </p:spPr>
        <p:txBody>
          <a:bodyPr lIns="45719" rIns="45719"/>
          <a:lstStyle/>
          <a:p>
            <a:endParaRPr/>
          </a:p>
        </p:txBody>
      </p:sp>
      <p:sp>
        <p:nvSpPr>
          <p:cNvPr id="19" name="Shape 597"/>
          <p:cNvSpPr/>
          <p:nvPr/>
        </p:nvSpPr>
        <p:spPr>
          <a:xfrm>
            <a:off x="2655838" y="1515875"/>
            <a:ext cx="27207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t>PAIN POINTS: </a:t>
            </a:r>
            <a:r>
              <a:rPr lang="en-US" b="0" dirty="0" smtClean="0"/>
              <a:t>TROUBLESHOOTING</a:t>
            </a:r>
            <a:endParaRPr b="0" dirty="0"/>
          </a:p>
        </p:txBody>
      </p:sp>
      <p:sp>
        <p:nvSpPr>
          <p:cNvPr id="20" name="Shape 600"/>
          <p:cNvSpPr/>
          <p:nvPr/>
        </p:nvSpPr>
        <p:spPr>
          <a:xfrm>
            <a:off x="4919635" y="1898799"/>
            <a:ext cx="2088884" cy="275456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smtClean="0"/>
              <a:t>SPEAKING </a:t>
            </a:r>
            <a:r>
              <a:rPr lang="en-US" dirty="0"/>
              <a:t>MY LANGUAGE</a:t>
            </a:r>
          </a:p>
          <a:p>
            <a:pPr>
              <a:defRPr sz="1100" b="1">
                <a:solidFill>
                  <a:srgbClr val="E31C3D"/>
                </a:solidFill>
                <a:latin typeface="Source Sans Pro"/>
                <a:ea typeface="Source Sans Pro"/>
                <a:cs typeface="Source Sans Pro"/>
                <a:sym typeface="Source Sans Pro"/>
              </a:defRPr>
            </a:pPr>
            <a:r>
              <a:rPr lang="en-US" dirty="0" smtClean="0"/>
              <a:t>If they </a:t>
            </a:r>
            <a:r>
              <a:rPr lang="en-US" dirty="0"/>
              <a:t>do reach someone, applicants do </a:t>
            </a:r>
            <a:r>
              <a:rPr lang="en-US" dirty="0" smtClean="0"/>
              <a:t>not </a:t>
            </a:r>
            <a:r>
              <a:rPr lang="en-US" dirty="0"/>
              <a:t>always have </a:t>
            </a:r>
            <a:r>
              <a:rPr lang="en-US" dirty="0">
                <a:solidFill>
                  <a:srgbClr val="E31C3D"/>
                </a:solidFill>
              </a:rPr>
              <a:t>full</a:t>
            </a:r>
            <a:r>
              <a:rPr lang="en-US" dirty="0"/>
              <a:t> understanding of what </a:t>
            </a:r>
            <a:r>
              <a:rPr lang="en-US" dirty="0" smtClean="0"/>
              <a:t/>
            </a:r>
            <a:br>
              <a:rPr lang="en-US" dirty="0" smtClean="0"/>
            </a:br>
            <a:r>
              <a:rPr lang="en-US" dirty="0" smtClean="0"/>
              <a:t>they are being </a:t>
            </a:r>
            <a:r>
              <a:rPr lang="en-US" dirty="0"/>
              <a:t>told.</a:t>
            </a:r>
          </a:p>
          <a:p>
            <a:pPr>
              <a:defRPr sz="1100" b="1">
                <a:solidFill>
                  <a:srgbClr val="E31C3D"/>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Applicants aren’t always familiar with the policy or organizational terms they come in contact with, and this proves particularly troublesome when they are trying to understand what has gone wrong with an application. </a:t>
            </a:r>
            <a:r>
              <a:rPr lang="en-US" dirty="0" smtClean="0"/>
              <a:t/>
            </a:r>
            <a:br>
              <a:rPr lang="en-US" dirty="0" smtClean="0"/>
            </a:br>
            <a:endParaRPr lang="en-US" dirty="0" smtClean="0"/>
          </a:p>
          <a:p>
            <a:pPr>
              <a:defRPr sz="900">
                <a:solidFill>
                  <a:srgbClr val="576579"/>
                </a:solidFill>
                <a:latin typeface="Source Sans Pro"/>
                <a:ea typeface="Source Sans Pro"/>
                <a:cs typeface="Source Sans Pro"/>
                <a:sym typeface="Source Sans Pro"/>
              </a:defRPr>
            </a:pPr>
            <a:r>
              <a:rPr lang="en-US" sz="900" b="1" i="1" dirty="0">
                <a:solidFill>
                  <a:srgbClr val="333F54"/>
                </a:solidFill>
              </a:rPr>
              <a:t>“They </a:t>
            </a:r>
            <a:r>
              <a:rPr lang="en-US" sz="900" b="1" i="1" dirty="0" smtClean="0">
                <a:solidFill>
                  <a:srgbClr val="333F54"/>
                </a:solidFill>
              </a:rPr>
              <a:t>ask ‘Do </a:t>
            </a:r>
            <a:r>
              <a:rPr lang="en-US" sz="900" b="1" i="1" dirty="0">
                <a:solidFill>
                  <a:srgbClr val="333F54"/>
                </a:solidFill>
              </a:rPr>
              <a:t>you want to speak </a:t>
            </a:r>
            <a:r>
              <a:rPr lang="en-US" sz="900" b="1" i="1" dirty="0" smtClean="0">
                <a:solidFill>
                  <a:srgbClr val="333F54"/>
                </a:solidFill>
              </a:rPr>
              <a:t/>
            </a:r>
            <a:br>
              <a:rPr lang="en-US" sz="900" b="1" i="1" dirty="0" smtClean="0">
                <a:solidFill>
                  <a:srgbClr val="333F54"/>
                </a:solidFill>
              </a:rPr>
            </a:br>
            <a:r>
              <a:rPr lang="en-US" sz="900" b="1" i="1" dirty="0" smtClean="0">
                <a:solidFill>
                  <a:srgbClr val="333F54"/>
                </a:solidFill>
              </a:rPr>
              <a:t>  with </a:t>
            </a:r>
            <a:r>
              <a:rPr lang="en-US" sz="900" b="1" i="1" dirty="0">
                <a:solidFill>
                  <a:srgbClr val="333F54"/>
                </a:solidFill>
              </a:rPr>
              <a:t>an agent or a counselor</a:t>
            </a:r>
            <a:r>
              <a:rPr lang="en-US" sz="900" b="1" i="1" dirty="0" smtClean="0">
                <a:solidFill>
                  <a:srgbClr val="333F54"/>
                </a:solidFill>
              </a:rPr>
              <a:t>?’ </a:t>
            </a:r>
            <a:br>
              <a:rPr lang="en-US" sz="900" b="1" i="1" dirty="0" smtClean="0">
                <a:solidFill>
                  <a:srgbClr val="333F54"/>
                </a:solidFill>
              </a:rPr>
            </a:br>
            <a:r>
              <a:rPr lang="en-US" sz="900" b="1" i="1" dirty="0">
                <a:solidFill>
                  <a:srgbClr val="333F54"/>
                </a:solidFill>
              </a:rPr>
              <a:t> </a:t>
            </a:r>
            <a:r>
              <a:rPr lang="en-US" sz="900" b="1" i="1" dirty="0" smtClean="0">
                <a:solidFill>
                  <a:srgbClr val="333F54"/>
                </a:solidFill>
              </a:rPr>
              <a:t> What </a:t>
            </a:r>
            <a:r>
              <a:rPr lang="en-US" sz="900" b="1" i="1" dirty="0">
                <a:solidFill>
                  <a:srgbClr val="333F54"/>
                </a:solidFill>
              </a:rPr>
              <a:t>do those words mean</a:t>
            </a:r>
            <a:r>
              <a:rPr lang="en-US" sz="900" b="1" i="1" dirty="0" smtClean="0">
                <a:solidFill>
                  <a:srgbClr val="333F54"/>
                </a:solidFill>
              </a:rPr>
              <a:t>?</a:t>
            </a:r>
            <a:br>
              <a:rPr lang="en-US" sz="900" b="1" i="1" dirty="0" smtClean="0">
                <a:solidFill>
                  <a:srgbClr val="333F54"/>
                </a:solidFill>
              </a:rPr>
            </a:br>
            <a:r>
              <a:rPr lang="en-US" sz="900" b="1" i="1" dirty="0" smtClean="0">
                <a:solidFill>
                  <a:srgbClr val="333F54"/>
                </a:solidFill>
              </a:rPr>
              <a:t>  I </a:t>
            </a:r>
            <a:r>
              <a:rPr lang="en-US" sz="900" b="1" i="1" dirty="0">
                <a:solidFill>
                  <a:srgbClr val="333F54"/>
                </a:solidFill>
              </a:rPr>
              <a:t>can't tell the difference</a:t>
            </a:r>
            <a:r>
              <a:rPr lang="en-US" sz="900" b="1" i="1" dirty="0" smtClean="0">
                <a:solidFill>
                  <a:srgbClr val="333F54"/>
                </a:solidFill>
              </a:rPr>
              <a:t>!”</a:t>
            </a:r>
            <a:endParaRPr sz="900" b="1" i="1" dirty="0">
              <a:solidFill>
                <a:srgbClr val="333F54"/>
              </a:solidFill>
            </a:endParaRPr>
          </a:p>
        </p:txBody>
      </p:sp>
      <p:sp>
        <p:nvSpPr>
          <p:cNvPr id="21" name="Shape 603"/>
          <p:cNvSpPr/>
          <p:nvPr/>
        </p:nvSpPr>
        <p:spPr>
          <a:xfrm>
            <a:off x="8580186" y="1901524"/>
            <a:ext cx="2541397" cy="73093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300"/>
              </a:spcBef>
              <a:defRPr sz="1100" b="1" u="sng">
                <a:solidFill>
                  <a:srgbClr val="E31C3D"/>
                </a:solidFill>
                <a:latin typeface="Source Sans Pro"/>
                <a:ea typeface="Source Sans Pro"/>
                <a:cs typeface="Source Sans Pro"/>
                <a:sym typeface="Source Sans Pro"/>
              </a:defRPr>
            </a:pPr>
            <a:endParaRPr dirty="0"/>
          </a:p>
          <a:p>
            <a:pPr>
              <a:spcBef>
                <a:spcPts val="300"/>
              </a:spcBef>
              <a:defRPr sz="1100" b="1" u="sng">
                <a:solidFill>
                  <a:srgbClr val="E31C3D"/>
                </a:solidFill>
                <a:latin typeface="Source Sans Pro"/>
                <a:ea typeface="Source Sans Pro"/>
                <a:cs typeface="Source Sans Pro"/>
                <a:sym typeface="Source Sans Pro"/>
              </a:defRPr>
            </a:pPr>
            <a:endParaRPr dirty="0"/>
          </a:p>
          <a:p>
            <a:pPr>
              <a:defRPr sz="1100" b="1">
                <a:solidFill>
                  <a:srgbClr val="E31C3D"/>
                </a:solidFill>
                <a:latin typeface="Source Sans Pro"/>
                <a:ea typeface="Source Sans Pro"/>
                <a:cs typeface="Source Sans Pro"/>
                <a:sym typeface="Source Sans Pro"/>
              </a:defRPr>
            </a:pPr>
            <a:endParaRPr dirty="0"/>
          </a:p>
        </p:txBody>
      </p:sp>
      <p:sp>
        <p:nvSpPr>
          <p:cNvPr id="22" name="Shape 585"/>
          <p:cNvSpPr/>
          <p:nvPr/>
        </p:nvSpPr>
        <p:spPr>
          <a:xfrm>
            <a:off x="2665249" y="1898799"/>
            <a:ext cx="2130301" cy="31038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a:t>WHERE </a:t>
            </a:r>
            <a:r>
              <a:rPr lang="en-US" dirty="0" smtClean="0"/>
              <a:t>DO I GO FOR HELP?</a:t>
            </a:r>
            <a:endParaRPr lang="en-US" dirty="0"/>
          </a:p>
          <a:p>
            <a:pPr>
              <a:defRPr sz="1100" b="1">
                <a:solidFill>
                  <a:srgbClr val="E31C3D"/>
                </a:solidFill>
                <a:latin typeface="Source Sans Pro"/>
                <a:ea typeface="Source Sans Pro"/>
                <a:cs typeface="Source Sans Pro"/>
                <a:sym typeface="Source Sans Pro"/>
              </a:defRPr>
            </a:pPr>
            <a:r>
              <a:rPr lang="en-US" dirty="0"/>
              <a:t>People have a hard time figuring out which number </a:t>
            </a:r>
            <a:r>
              <a:rPr lang="en-US" dirty="0" smtClean="0"/>
              <a:t/>
            </a:r>
            <a:br>
              <a:rPr lang="en-US" dirty="0" smtClean="0"/>
            </a:br>
            <a:r>
              <a:rPr lang="en-US" dirty="0" smtClean="0"/>
              <a:t>to </a:t>
            </a:r>
            <a:r>
              <a:rPr lang="en-US" dirty="0"/>
              <a:t>call or office to visit. </a:t>
            </a:r>
          </a:p>
          <a:p>
            <a:pPr>
              <a:defRPr sz="900">
                <a:solidFill>
                  <a:srgbClr val="576579"/>
                </a:solidFill>
                <a:latin typeface="Source Sans Pro"/>
                <a:ea typeface="Source Sans Pro"/>
                <a:cs typeface="Source Sans Pro"/>
                <a:sym typeface="Source Sans Pro"/>
              </a:defRPr>
            </a:pPr>
            <a:endParaRPr lang="en-US" dirty="0" smtClean="0"/>
          </a:p>
          <a:p>
            <a:pPr>
              <a:defRPr sz="900">
                <a:solidFill>
                  <a:srgbClr val="576579"/>
                </a:solidFill>
                <a:latin typeface="Source Sans Pro"/>
                <a:ea typeface="Source Sans Pro"/>
                <a:cs typeface="Source Sans Pro"/>
                <a:sym typeface="Source Sans Pro"/>
              </a:defRPr>
            </a:pPr>
            <a:r>
              <a:rPr lang="en-US" dirty="0" smtClean="0"/>
              <a:t>Applicants aren’t always entirely clear on who to contact in the even that something goes wrong. </a:t>
            </a:r>
          </a:p>
          <a:p>
            <a:pPr>
              <a:defRPr sz="900">
                <a:solidFill>
                  <a:srgbClr val="576579"/>
                </a:solidFill>
                <a:latin typeface="Source Sans Pro"/>
                <a:ea typeface="Source Sans Pro"/>
                <a:cs typeface="Source Sans Pro"/>
                <a:sym typeface="Source Sans Pro"/>
              </a:defRPr>
            </a:pPr>
            <a:endParaRPr lang="en-US" dirty="0" smtClean="0"/>
          </a:p>
          <a:p>
            <a:pPr>
              <a:defRPr sz="900">
                <a:solidFill>
                  <a:srgbClr val="576579"/>
                </a:solidFill>
                <a:latin typeface="Source Sans Pro"/>
                <a:ea typeface="Source Sans Pro"/>
                <a:cs typeface="Source Sans Pro"/>
                <a:sym typeface="Source Sans Pro"/>
              </a:defRPr>
            </a:pPr>
            <a:endParaRPr lang="en-US" dirty="0"/>
          </a:p>
          <a:p>
            <a:pPr>
              <a:lnSpc>
                <a:spcPct val="130000"/>
              </a:lnSpc>
              <a:defRPr sz="900">
                <a:solidFill>
                  <a:srgbClr val="576579"/>
                </a:solidFill>
                <a:latin typeface="Source Sans Pro"/>
                <a:ea typeface="Source Sans Pro"/>
                <a:cs typeface="Source Sans Pro"/>
                <a:sym typeface="Source Sans Pro"/>
              </a:defRPr>
            </a:pPr>
            <a:r>
              <a:rPr lang="en-US" dirty="0" smtClean="0">
                <a:solidFill>
                  <a:srgbClr val="E31C3D"/>
                </a:solidFill>
              </a:rPr>
              <a:t>UNDERSTAFFED </a:t>
            </a:r>
          </a:p>
          <a:p>
            <a:pPr>
              <a:defRPr sz="1100" b="1">
                <a:solidFill>
                  <a:srgbClr val="E31C3D"/>
                </a:solidFill>
                <a:latin typeface="Source Sans Pro"/>
                <a:ea typeface="Source Sans Pro"/>
                <a:cs typeface="Source Sans Pro"/>
                <a:sym typeface="Source Sans Pro"/>
              </a:defRPr>
            </a:pPr>
            <a:r>
              <a:rPr lang="en-US" dirty="0" smtClean="0"/>
              <a:t>Demand for support seems </a:t>
            </a:r>
            <a:br>
              <a:rPr lang="en-US" dirty="0" smtClean="0"/>
            </a:br>
            <a:r>
              <a:rPr lang="en-US" dirty="0" smtClean="0"/>
              <a:t>to exceed size of workforce, resulting in long wait times.</a:t>
            </a:r>
          </a:p>
          <a:p>
            <a:pPr>
              <a:defRPr sz="900">
                <a:solidFill>
                  <a:srgbClr val="576579"/>
                </a:solidFill>
                <a:latin typeface="Source Sans Pro"/>
                <a:ea typeface="Source Sans Pro"/>
                <a:cs typeface="Source Sans Pro"/>
                <a:sym typeface="Source Sans Pro"/>
              </a:defRPr>
            </a:pPr>
            <a:endParaRPr lang="en-US" dirty="0"/>
          </a:p>
          <a:p>
            <a:pPr>
              <a:defRPr sz="900">
                <a:solidFill>
                  <a:srgbClr val="E06666"/>
                </a:solidFill>
                <a:latin typeface="Source Sans Pro"/>
                <a:ea typeface="Source Sans Pro"/>
                <a:cs typeface="Source Sans Pro"/>
                <a:sym typeface="Source Sans Pro"/>
              </a:defRPr>
            </a:pPr>
            <a:r>
              <a:rPr lang="en-US" sz="900" b="1" i="1" dirty="0" smtClean="0">
                <a:solidFill>
                  <a:srgbClr val="344664"/>
                </a:solidFill>
              </a:rPr>
              <a:t>“There just aren’t enough people to field all of the calls. You’ll get transferred and have to wait 20, 30 minutes to talk to someone else.”</a:t>
            </a:r>
            <a:endParaRPr lang="en-US" sz="900" b="1" i="1" dirty="0">
              <a:solidFill>
                <a:srgbClr val="344664"/>
              </a:solidFill>
            </a:endParaRPr>
          </a:p>
        </p:txBody>
      </p:sp>
      <p:sp>
        <p:nvSpPr>
          <p:cNvPr id="23" name="Shape 585"/>
          <p:cNvSpPr/>
          <p:nvPr/>
        </p:nvSpPr>
        <p:spPr>
          <a:xfrm>
            <a:off x="7105543" y="1898799"/>
            <a:ext cx="1878532" cy="3077734"/>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smtClean="0"/>
              <a:t>“SHOUTING INTO THE VOID”</a:t>
            </a:r>
          </a:p>
          <a:p>
            <a:pPr>
              <a:defRPr sz="900">
                <a:solidFill>
                  <a:srgbClr val="576579"/>
                </a:solidFill>
                <a:latin typeface="Source Sans Pro"/>
                <a:ea typeface="Source Sans Pro"/>
                <a:cs typeface="Source Sans Pro"/>
                <a:sym typeface="Source Sans Pro"/>
              </a:defRPr>
            </a:pPr>
            <a:r>
              <a:rPr lang="en-US" sz="1100" b="1" dirty="0" smtClean="0">
                <a:solidFill>
                  <a:srgbClr val="E31C3D"/>
                </a:solidFill>
              </a:rPr>
              <a:t>Lack of response when looking for answers makes people lose confidence in the process.</a:t>
            </a:r>
            <a:endParaRPr lang="en-US" sz="1100" b="1" dirty="0">
              <a:solidFill>
                <a:srgbClr val="E31C3D"/>
              </a:solidFill>
            </a:endParaRPr>
          </a:p>
          <a:p>
            <a:pPr>
              <a:defRPr sz="900">
                <a:solidFill>
                  <a:srgbClr val="576579"/>
                </a:solidFill>
                <a:latin typeface="Source Sans Pro"/>
                <a:ea typeface="Source Sans Pro"/>
                <a:cs typeface="Source Sans Pro"/>
                <a:sym typeface="Source Sans Pro"/>
              </a:defRPr>
            </a:pPr>
            <a:endParaRPr lang="en-US" dirty="0" smtClean="0"/>
          </a:p>
          <a:p>
            <a:pPr>
              <a:defRPr sz="900">
                <a:solidFill>
                  <a:srgbClr val="E06666"/>
                </a:solidFill>
                <a:latin typeface="Source Sans Pro"/>
                <a:ea typeface="Source Sans Pro"/>
                <a:cs typeface="Source Sans Pro"/>
                <a:sym typeface="Source Sans Pro"/>
              </a:defRPr>
            </a:pPr>
            <a:r>
              <a:rPr lang="en-US" dirty="0" smtClean="0">
                <a:solidFill>
                  <a:srgbClr val="344664"/>
                </a:solidFill>
              </a:rPr>
              <a:t>When applicants can’t reach someone directly, many will leave voicemails, send emails or letters. </a:t>
            </a:r>
            <a:br>
              <a:rPr lang="en-US" dirty="0" smtClean="0">
                <a:solidFill>
                  <a:srgbClr val="344664"/>
                </a:solidFill>
              </a:rPr>
            </a:br>
            <a:r>
              <a:rPr lang="en-US" dirty="0" smtClean="0">
                <a:solidFill>
                  <a:srgbClr val="344664"/>
                </a:solidFill>
              </a:rPr>
              <a:t>If their messages are not returned, this adds discomfort and anxiety – particularly when applicants are unsure of the status of an application. </a:t>
            </a:r>
          </a:p>
          <a:p>
            <a:pPr>
              <a:defRPr sz="900">
                <a:solidFill>
                  <a:srgbClr val="E06666"/>
                </a:solidFill>
                <a:latin typeface="Source Sans Pro"/>
                <a:ea typeface="Source Sans Pro"/>
                <a:cs typeface="Source Sans Pro"/>
                <a:sym typeface="Source Sans Pro"/>
              </a:defRPr>
            </a:pPr>
            <a:endParaRPr lang="en-US" dirty="0">
              <a:solidFill>
                <a:srgbClr val="344664"/>
              </a:solidFill>
            </a:endParaRPr>
          </a:p>
          <a:p>
            <a:pPr>
              <a:defRPr sz="900">
                <a:solidFill>
                  <a:srgbClr val="576579"/>
                </a:solidFill>
                <a:latin typeface="Source Sans Pro"/>
                <a:ea typeface="Source Sans Pro"/>
                <a:cs typeface="Source Sans Pro"/>
                <a:sym typeface="Source Sans Pro"/>
              </a:defRPr>
            </a:pPr>
            <a:r>
              <a:rPr lang="en-US" sz="900" b="1" i="1" dirty="0" smtClean="0">
                <a:solidFill>
                  <a:srgbClr val="333F54"/>
                </a:solidFill>
              </a:rPr>
              <a:t>“It’s so frustrating. If you leave </a:t>
            </a:r>
            <a:br>
              <a:rPr lang="en-US" sz="900" b="1" i="1" dirty="0" smtClean="0">
                <a:solidFill>
                  <a:srgbClr val="333F54"/>
                </a:solidFill>
              </a:rPr>
            </a:br>
            <a:r>
              <a:rPr lang="en-US" sz="900" b="1" i="1" dirty="0" smtClean="0">
                <a:solidFill>
                  <a:srgbClr val="333F54"/>
                </a:solidFill>
              </a:rPr>
              <a:t>a voicemail it feels like you’re shouting into the darkness. </a:t>
            </a:r>
            <a:r>
              <a:rPr lang="en-US" sz="900" b="1" i="1" dirty="0">
                <a:solidFill>
                  <a:srgbClr val="333F54"/>
                </a:solidFill>
              </a:rPr>
              <a:t>Y</a:t>
            </a:r>
            <a:r>
              <a:rPr lang="en-US" sz="900" b="1" i="1" dirty="0" smtClean="0">
                <a:solidFill>
                  <a:srgbClr val="333F54"/>
                </a:solidFill>
              </a:rPr>
              <a:t>ou never know if you’ll hear back so just keep trying.</a:t>
            </a:r>
            <a:endParaRPr lang="en-US" dirty="0">
              <a:solidFill>
                <a:srgbClr val="344664"/>
              </a:solidFill>
            </a:endParaRPr>
          </a:p>
        </p:txBody>
      </p:sp>
    </p:spTree>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p:nvPr/>
        </p:nvSpPr>
        <p:spPr>
          <a:xfrm>
            <a:off x="351024" y="76024"/>
            <a:ext cx="6393602"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3</a:t>
            </a:r>
          </a:p>
          <a:p>
            <a:pPr>
              <a:defRPr sz="1200">
                <a:solidFill>
                  <a:srgbClr val="576579"/>
                </a:solidFill>
                <a:latin typeface="Source Sans Pro"/>
                <a:ea typeface="Source Sans Pro"/>
                <a:cs typeface="Source Sans Pro"/>
                <a:sym typeface="Source Sans Pro"/>
              </a:defRPr>
            </a:pPr>
            <a:endParaRPr b="0"/>
          </a:p>
        </p:txBody>
      </p:sp>
      <p:sp>
        <p:nvSpPr>
          <p:cNvPr id="596" name="Shape 596"/>
          <p:cNvSpPr/>
          <p:nvPr/>
        </p:nvSpPr>
        <p:spPr>
          <a:xfrm>
            <a:off x="422849" y="499975"/>
            <a:ext cx="8608502" cy="1"/>
          </a:xfrm>
          <a:prstGeom prst="line">
            <a:avLst/>
          </a:prstGeom>
          <a:ln>
            <a:solidFill>
              <a:srgbClr val="72849E"/>
            </a:solidFill>
          </a:ln>
        </p:spPr>
        <p:txBody>
          <a:bodyPr lIns="45719" rIns="45719"/>
          <a:lstStyle/>
          <a:p>
            <a:endParaRPr/>
          </a:p>
        </p:txBody>
      </p:sp>
      <p:sp>
        <p:nvSpPr>
          <p:cNvPr id="598" name="Shape 598"/>
          <p:cNvSpPr/>
          <p:nvPr/>
        </p:nvSpPr>
        <p:spPr>
          <a:xfrm>
            <a:off x="422849" y="1864250"/>
            <a:ext cx="8619551" cy="0"/>
          </a:xfrm>
          <a:prstGeom prst="line">
            <a:avLst/>
          </a:prstGeom>
          <a:ln>
            <a:solidFill>
              <a:srgbClr val="E31C3D"/>
            </a:solidFill>
          </a:ln>
        </p:spPr>
        <p:txBody>
          <a:bodyPr lIns="45719" rIns="45719"/>
          <a:lstStyle/>
          <a:p>
            <a:endParaRPr/>
          </a:p>
        </p:txBody>
      </p:sp>
      <p:pic>
        <p:nvPicPr>
          <p:cNvPr id="601" name="image17.png" descr="UserJourney_phase3.png"/>
          <p:cNvPicPr>
            <a:picLocks noChangeAspect="1"/>
          </p:cNvPicPr>
          <p:nvPr/>
        </p:nvPicPr>
        <p:blipFill>
          <a:blip r:embed="rId2">
            <a:extLst/>
          </a:blip>
          <a:stretch>
            <a:fillRect/>
          </a:stretch>
        </p:blipFill>
        <p:spPr>
          <a:xfrm>
            <a:off x="0" y="744841"/>
            <a:ext cx="9144000" cy="728663"/>
          </a:xfrm>
          <a:prstGeom prst="rect">
            <a:avLst/>
          </a:prstGeom>
          <a:ln w="12700">
            <a:miter lim="400000"/>
          </a:ln>
        </p:spPr>
      </p:pic>
      <p:sp>
        <p:nvSpPr>
          <p:cNvPr id="12" name="Shape 587"/>
          <p:cNvSpPr/>
          <p:nvPr/>
        </p:nvSpPr>
        <p:spPr>
          <a:xfrm>
            <a:off x="338512" y="1901524"/>
            <a:ext cx="2955022" cy="3354733"/>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dirty="0"/>
              <a:t>PRESCHEDULED INTERVIEWS</a:t>
            </a:r>
          </a:p>
          <a:p>
            <a:pPr>
              <a:defRPr sz="1100" b="1">
                <a:solidFill>
                  <a:srgbClr val="E31C3D"/>
                </a:solidFill>
                <a:latin typeface="Source Sans Pro"/>
                <a:ea typeface="Source Sans Pro"/>
                <a:cs typeface="Source Sans Pro"/>
                <a:sym typeface="Source Sans Pro"/>
              </a:defRPr>
            </a:pPr>
            <a:r>
              <a:rPr dirty="0" smtClean="0"/>
              <a:t>Applica</a:t>
            </a:r>
            <a:r>
              <a:rPr lang="en-US" dirty="0" smtClean="0"/>
              <a:t>tion completion suffers </a:t>
            </a:r>
            <a:r>
              <a:rPr dirty="0" smtClean="0"/>
              <a:t>when </a:t>
            </a:r>
            <a:r>
              <a:rPr lang="en-US" dirty="0" smtClean="0"/>
              <a:t>applicants </a:t>
            </a:r>
            <a:r>
              <a:rPr dirty="0" smtClean="0"/>
              <a:t>are sent </a:t>
            </a:r>
            <a:r>
              <a:rPr lang="en-US" dirty="0" smtClean="0"/>
              <a:t>prescheduled </a:t>
            </a:r>
            <a:br>
              <a:rPr lang="en-US" dirty="0" smtClean="0"/>
            </a:br>
            <a:r>
              <a:rPr lang="en-US" dirty="0" smtClean="0"/>
              <a:t>interview times. </a:t>
            </a:r>
            <a:endParaRPr dirty="0"/>
          </a:p>
          <a:p>
            <a:pPr>
              <a:defRPr sz="1100" b="1">
                <a:solidFill>
                  <a:srgbClr val="E31C3D"/>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r>
              <a:rPr dirty="0"/>
              <a:t>Repeatedly we heard about people not </a:t>
            </a:r>
            <a:r>
              <a:rPr lang="en-US" dirty="0" smtClean="0"/>
              <a:t>receiving, </a:t>
            </a:r>
            <a:r>
              <a:rPr dirty="0" smtClean="0"/>
              <a:t>understanding </a:t>
            </a:r>
            <a:r>
              <a:rPr dirty="0"/>
              <a:t>or entirely missing </a:t>
            </a:r>
            <a:r>
              <a:rPr dirty="0" smtClean="0"/>
              <a:t>prescheduled </a:t>
            </a:r>
            <a:r>
              <a:rPr dirty="0"/>
              <a:t>appointments. </a:t>
            </a:r>
            <a:r>
              <a:rPr lang="en-US" dirty="0" smtClean="0"/>
              <a:t>  Prescheduled interviews don’t account for applicant’s work schedules, transit accessibility etc. – and applicants are often unsure of what step to take if they miss or cannot make the predetermined time. This step in particular keeps many applicants from completing their application, and many site frustrating at needing </a:t>
            </a:r>
            <a:r>
              <a:rPr dirty="0" smtClean="0"/>
              <a:t>to </a:t>
            </a:r>
            <a:r>
              <a:rPr dirty="0"/>
              <a:t>restart the application </a:t>
            </a:r>
            <a:r>
              <a:rPr dirty="0" smtClean="0"/>
              <a:t>process</a:t>
            </a:r>
            <a:r>
              <a:rPr lang="en-US" dirty="0" smtClean="0"/>
              <a:t> as a result of missing a prescheduled interview</a:t>
            </a:r>
            <a:r>
              <a:rPr dirty="0" smtClean="0"/>
              <a:t>.</a:t>
            </a:r>
            <a:endParaRPr lang="en-US" dirty="0" smtClean="0"/>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b="1" i="1" dirty="0">
                <a:solidFill>
                  <a:srgbClr val="333F54"/>
                </a:solidFill>
              </a:rPr>
              <a:t>“They send you a notice for  a specific time and date you have to be available to take the interview call and if you don't see the notice or can't get to your phone in time, then too bad, you don't get the benefits and you have to start over.”</a:t>
            </a:r>
          </a:p>
          <a:p>
            <a:pPr>
              <a:defRPr sz="900">
                <a:solidFill>
                  <a:srgbClr val="576579"/>
                </a:solidFill>
                <a:latin typeface="Source Sans Pro"/>
                <a:ea typeface="Source Sans Pro"/>
                <a:cs typeface="Source Sans Pro"/>
                <a:sym typeface="Source Sans Pro"/>
              </a:defRPr>
            </a:pPr>
            <a:r>
              <a:rPr dirty="0" smtClean="0"/>
              <a:t> </a:t>
            </a:r>
            <a:r>
              <a:rPr lang="en-US" dirty="0" smtClean="0"/>
              <a:t> </a:t>
            </a:r>
            <a:endParaRPr dirty="0"/>
          </a:p>
        </p:txBody>
      </p:sp>
      <p:sp>
        <p:nvSpPr>
          <p:cNvPr id="13" name="Shape 589"/>
          <p:cNvSpPr/>
          <p:nvPr/>
        </p:nvSpPr>
        <p:spPr>
          <a:xfrm>
            <a:off x="357835" y="1515875"/>
            <a:ext cx="27207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t>PAIN POINTS: </a:t>
            </a:r>
            <a:r>
              <a:rPr lang="en-US" b="0" dirty="0" smtClean="0"/>
              <a:t>IN</a:t>
            </a:r>
            <a:r>
              <a:rPr b="0" dirty="0" smtClean="0"/>
              <a:t>TERVIEWS</a:t>
            </a:r>
            <a:endParaRPr b="0" dirty="0"/>
          </a:p>
        </p:txBody>
      </p:sp>
      <p:sp>
        <p:nvSpPr>
          <p:cNvPr id="15" name="Shape 592"/>
          <p:cNvSpPr/>
          <p:nvPr/>
        </p:nvSpPr>
        <p:spPr>
          <a:xfrm>
            <a:off x="3403599" y="1901524"/>
            <a:ext cx="2700865" cy="2108237"/>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dirty="0"/>
              <a:t>IN-PERSON INTERVIEWS</a:t>
            </a:r>
          </a:p>
          <a:p>
            <a:pPr>
              <a:defRPr sz="1100" b="1">
                <a:solidFill>
                  <a:srgbClr val="E31C3D"/>
                </a:solidFill>
                <a:latin typeface="Source Sans Pro"/>
                <a:ea typeface="Source Sans Pro"/>
                <a:cs typeface="Source Sans Pro"/>
                <a:sym typeface="Source Sans Pro"/>
              </a:defRPr>
            </a:pPr>
            <a:r>
              <a:rPr dirty="0"/>
              <a:t>Many applicants have a difficult time getting to </a:t>
            </a:r>
            <a:r>
              <a:rPr dirty="0" smtClean="0"/>
              <a:t>offices</a:t>
            </a:r>
            <a:r>
              <a:rPr lang="en-US" dirty="0" smtClean="0"/>
              <a:t>, which can</a:t>
            </a:r>
            <a:r>
              <a:rPr dirty="0" smtClean="0"/>
              <a:t> cause </a:t>
            </a:r>
            <a:r>
              <a:rPr dirty="0"/>
              <a:t>financial and physical burden. </a:t>
            </a:r>
          </a:p>
          <a:p>
            <a:pPr>
              <a:defRPr sz="1100" b="1">
                <a:solidFill>
                  <a:srgbClr val="E31C3D"/>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r>
              <a:rPr dirty="0"/>
              <a:t>Many people who work are required </a:t>
            </a:r>
            <a:r>
              <a:rPr dirty="0" smtClean="0"/>
              <a:t>to </a:t>
            </a:r>
            <a:r>
              <a:rPr dirty="0"/>
              <a:t>take time off to attend in person interviews, and limited public </a:t>
            </a:r>
            <a:r>
              <a:rPr dirty="0" smtClean="0"/>
              <a:t>transp</a:t>
            </a:r>
            <a:r>
              <a:rPr lang="en-US" dirty="0" smtClean="0"/>
              <a:t>it</a:t>
            </a:r>
            <a:r>
              <a:rPr dirty="0" smtClean="0"/>
              <a:t> </a:t>
            </a:r>
            <a:r>
              <a:rPr dirty="0"/>
              <a:t>options can make a short interview become an all day affair</a:t>
            </a:r>
            <a:r>
              <a:rPr dirty="0" smtClean="0"/>
              <a:t>.</a:t>
            </a:r>
            <a:r>
              <a:rPr lang="en-US" dirty="0" smtClean="0"/>
              <a:t> </a:t>
            </a:r>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smtClean="0"/>
              <a:t>Applicants prefer to choose between a phone and in-person interview, and to have the option to schedule the interview for a time that fits into their schedule. </a:t>
            </a:r>
            <a:endParaRPr dirty="0"/>
          </a:p>
        </p:txBody>
      </p:sp>
      <p:sp>
        <p:nvSpPr>
          <p:cNvPr id="16" name="Shape 593"/>
          <p:cNvSpPr/>
          <p:nvPr/>
        </p:nvSpPr>
        <p:spPr>
          <a:xfrm>
            <a:off x="6299200" y="1876123"/>
            <a:ext cx="2661355" cy="4108785"/>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smtClean="0"/>
              <a:t>A </a:t>
            </a:r>
            <a:r>
              <a:rPr lang="en-US" dirty="0"/>
              <a:t>SENSE OF DISRESPECT</a:t>
            </a:r>
          </a:p>
          <a:p>
            <a:pPr>
              <a:defRPr sz="1100" b="1">
                <a:solidFill>
                  <a:srgbClr val="E31C3D"/>
                </a:solidFill>
                <a:latin typeface="Source Sans Pro"/>
                <a:ea typeface="Source Sans Pro"/>
                <a:cs typeface="Source Sans Pro"/>
                <a:sym typeface="Source Sans Pro"/>
              </a:defRPr>
            </a:pPr>
            <a:r>
              <a:rPr lang="en-US" dirty="0"/>
              <a:t>Many applicants find the experience </a:t>
            </a:r>
            <a:r>
              <a:rPr lang="en-US" dirty="0" smtClean="0"/>
              <a:t/>
            </a:r>
            <a:br>
              <a:rPr lang="en-US" dirty="0" smtClean="0"/>
            </a:br>
            <a:r>
              <a:rPr lang="en-US" dirty="0" smtClean="0"/>
              <a:t>of </a:t>
            </a:r>
            <a:r>
              <a:rPr lang="en-US" dirty="0"/>
              <a:t>meeting with government staff </a:t>
            </a:r>
            <a:r>
              <a:rPr lang="en-US" dirty="0" smtClean="0"/>
              <a:t>unpleasant. </a:t>
            </a:r>
            <a:r>
              <a:rPr lang="en-US" dirty="0"/>
              <a:t>This feels disrespectful </a:t>
            </a:r>
            <a:r>
              <a:rPr lang="en-US" dirty="0" smtClean="0"/>
              <a:t/>
            </a:r>
            <a:br>
              <a:rPr lang="en-US" dirty="0" smtClean="0"/>
            </a:br>
            <a:r>
              <a:rPr lang="en-US" dirty="0" smtClean="0"/>
              <a:t>and </a:t>
            </a:r>
            <a:r>
              <a:rPr lang="en-US" dirty="0"/>
              <a:t>hurtful. </a:t>
            </a:r>
            <a:endParaRPr lang="en-US" dirty="0" smtClean="0"/>
          </a:p>
          <a:p>
            <a:pPr>
              <a:defRPr sz="1100" b="1">
                <a:solidFill>
                  <a:srgbClr val="E31C3D"/>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While the in-person office experience varies widely  between localities, we heard and witnessed the hardship caused when applicants feel mistreated by front-line staff. </a:t>
            </a:r>
            <a:endParaRPr lang="en-US" dirty="0" smtClean="0"/>
          </a:p>
          <a:p>
            <a:pPr>
              <a:defRPr sz="900">
                <a:solidFill>
                  <a:srgbClr val="576579"/>
                </a:solidFill>
                <a:latin typeface="Source Sans Pro"/>
                <a:ea typeface="Source Sans Pro"/>
                <a:cs typeface="Source Sans Pro"/>
                <a:sym typeface="Source Sans Pro"/>
              </a:defRPr>
            </a:pPr>
            <a:endParaRPr lang="en-US" dirty="0"/>
          </a:p>
          <a:p>
            <a:pPr>
              <a:defRPr sz="900" b="1" i="1">
                <a:solidFill>
                  <a:srgbClr val="E31C3D"/>
                </a:solidFill>
                <a:latin typeface="Source Sans Pro"/>
                <a:ea typeface="Source Sans Pro"/>
                <a:cs typeface="Source Sans Pro"/>
                <a:sym typeface="Source Sans Pro"/>
              </a:defRPr>
            </a:pPr>
            <a:r>
              <a:rPr lang="en-US" dirty="0">
                <a:solidFill>
                  <a:srgbClr val="333F54"/>
                </a:solidFill>
              </a:rPr>
              <a:t>"It feels like nobody cares,   they just want </a:t>
            </a:r>
            <a:r>
              <a:rPr lang="en-US" dirty="0" smtClean="0">
                <a:solidFill>
                  <a:srgbClr val="333F54"/>
                </a:solidFill>
              </a:rPr>
              <a:t>you</a:t>
            </a:r>
            <a:br>
              <a:rPr lang="en-US" dirty="0" smtClean="0">
                <a:solidFill>
                  <a:srgbClr val="333F54"/>
                </a:solidFill>
              </a:rPr>
            </a:br>
            <a:r>
              <a:rPr lang="en-US" dirty="0" smtClean="0">
                <a:solidFill>
                  <a:srgbClr val="333F54"/>
                </a:solidFill>
              </a:rPr>
              <a:t>  </a:t>
            </a:r>
            <a:r>
              <a:rPr lang="en-US" dirty="0">
                <a:solidFill>
                  <a:srgbClr val="333F54"/>
                </a:solidFill>
              </a:rPr>
              <a:t>to go </a:t>
            </a:r>
            <a:r>
              <a:rPr lang="en-US" dirty="0" smtClean="0">
                <a:solidFill>
                  <a:srgbClr val="333F54"/>
                </a:solidFill>
              </a:rPr>
              <a:t> </a:t>
            </a:r>
            <a:r>
              <a:rPr lang="en-US" dirty="0">
                <a:solidFill>
                  <a:srgbClr val="333F54"/>
                </a:solidFill>
              </a:rPr>
              <a:t>away." </a:t>
            </a:r>
          </a:p>
          <a:p>
            <a:pPr>
              <a:defRPr sz="900" b="1" i="1">
                <a:solidFill>
                  <a:srgbClr val="E31C3D"/>
                </a:solidFill>
                <a:latin typeface="Source Sans Pro"/>
                <a:ea typeface="Source Sans Pro"/>
                <a:cs typeface="Source Sans Pro"/>
                <a:sym typeface="Source Sans Pro"/>
              </a:defRPr>
            </a:pPr>
            <a:endParaRPr lang="en-US" dirty="0">
              <a:solidFill>
                <a:srgbClr val="333F54"/>
              </a:solidFill>
            </a:endParaRPr>
          </a:p>
          <a:p>
            <a:pPr>
              <a:defRPr sz="900" b="1" i="1">
                <a:solidFill>
                  <a:srgbClr val="E31C3D"/>
                </a:solidFill>
                <a:latin typeface="Source Sans Pro"/>
                <a:ea typeface="Source Sans Pro"/>
                <a:cs typeface="Source Sans Pro"/>
                <a:sym typeface="Source Sans Pro"/>
              </a:defRPr>
            </a:pPr>
            <a:r>
              <a:rPr lang="en-US" dirty="0">
                <a:solidFill>
                  <a:srgbClr val="333F54"/>
                </a:solidFill>
              </a:rPr>
              <a:t>“They make me feel like I’m not human.”</a:t>
            </a:r>
          </a:p>
          <a:p>
            <a:pPr>
              <a:defRPr sz="900" b="1" i="1">
                <a:solidFill>
                  <a:srgbClr val="E31C3D"/>
                </a:solidFill>
                <a:latin typeface="Source Sans Pro"/>
                <a:ea typeface="Source Sans Pro"/>
                <a:cs typeface="Source Sans Pro"/>
                <a:sym typeface="Source Sans Pro"/>
              </a:defRPr>
            </a:pPr>
            <a:endParaRPr lang="en-US" dirty="0">
              <a:solidFill>
                <a:srgbClr val="333F54"/>
              </a:solidFill>
            </a:endParaRPr>
          </a:p>
          <a:p>
            <a:pPr>
              <a:defRPr sz="900" b="1" i="1">
                <a:solidFill>
                  <a:srgbClr val="E31C3D"/>
                </a:solidFill>
                <a:latin typeface="Source Sans Pro"/>
                <a:ea typeface="Source Sans Pro"/>
                <a:cs typeface="Source Sans Pro"/>
                <a:sym typeface="Source Sans Pro"/>
              </a:defRPr>
            </a:pPr>
            <a:r>
              <a:rPr lang="en-US" dirty="0">
                <a:solidFill>
                  <a:srgbClr val="333F54"/>
                </a:solidFill>
              </a:rPr>
              <a:t>“It’s always heart-wrenching to send people </a:t>
            </a:r>
            <a:r>
              <a:rPr lang="en-US" dirty="0" smtClean="0">
                <a:solidFill>
                  <a:srgbClr val="333F54"/>
                </a:solidFill>
              </a:rPr>
              <a:t/>
            </a:r>
            <a:br>
              <a:rPr lang="en-US" dirty="0" smtClean="0">
                <a:solidFill>
                  <a:srgbClr val="333F54"/>
                </a:solidFill>
              </a:rPr>
            </a:br>
            <a:r>
              <a:rPr lang="en-US" dirty="0" smtClean="0">
                <a:solidFill>
                  <a:srgbClr val="333F54"/>
                </a:solidFill>
              </a:rPr>
              <a:t>  into </a:t>
            </a:r>
            <a:r>
              <a:rPr lang="en-US" dirty="0">
                <a:solidFill>
                  <a:srgbClr val="333F54"/>
                </a:solidFill>
              </a:rPr>
              <a:t>the SNAP office -- it’s a whole </a:t>
            </a:r>
            <a:r>
              <a:rPr lang="en-US" dirty="0" smtClean="0">
                <a:solidFill>
                  <a:srgbClr val="333F54"/>
                </a:solidFill>
              </a:rPr>
              <a:t>day </a:t>
            </a:r>
            <a:r>
              <a:rPr lang="en-US" dirty="0">
                <a:solidFill>
                  <a:srgbClr val="333F54"/>
                </a:solidFill>
              </a:rPr>
              <a:t>of being </a:t>
            </a:r>
            <a:r>
              <a:rPr lang="en-US" dirty="0" smtClean="0">
                <a:solidFill>
                  <a:srgbClr val="333F54"/>
                </a:solidFill>
              </a:rPr>
              <a:t/>
            </a:r>
            <a:br>
              <a:rPr lang="en-US" dirty="0" smtClean="0">
                <a:solidFill>
                  <a:srgbClr val="333F54"/>
                </a:solidFill>
              </a:rPr>
            </a:br>
            <a:r>
              <a:rPr lang="en-US" dirty="0" smtClean="0">
                <a:solidFill>
                  <a:srgbClr val="333F54"/>
                </a:solidFill>
              </a:rPr>
              <a:t>  treated </a:t>
            </a:r>
            <a:r>
              <a:rPr lang="en-US" dirty="0">
                <a:solidFill>
                  <a:srgbClr val="333F54"/>
                </a:solidFill>
              </a:rPr>
              <a:t>badly.”</a:t>
            </a:r>
          </a:p>
          <a:p>
            <a:pPr>
              <a:defRPr sz="900" b="1" i="1">
                <a:solidFill>
                  <a:srgbClr val="E31C3D"/>
                </a:solidFill>
                <a:latin typeface="Source Sans Pro"/>
                <a:ea typeface="Source Sans Pro"/>
                <a:cs typeface="Source Sans Pro"/>
                <a:sym typeface="Source Sans Pro"/>
              </a:defRPr>
            </a:pPr>
            <a:endParaRPr lang="en-US" dirty="0">
              <a:solidFill>
                <a:srgbClr val="333F54"/>
              </a:solidFill>
            </a:endParaRPr>
          </a:p>
          <a:p>
            <a:pPr>
              <a:defRPr sz="900">
                <a:solidFill>
                  <a:srgbClr val="576579"/>
                </a:solidFill>
                <a:latin typeface="Source Sans Pro"/>
                <a:ea typeface="Source Sans Pro"/>
                <a:cs typeface="Source Sans Pro"/>
                <a:sym typeface="Source Sans Pro"/>
              </a:defRPr>
            </a:pPr>
            <a:endParaRPr lang="en-US" dirty="0"/>
          </a:p>
          <a:p>
            <a:pPr>
              <a:defRPr sz="1100" b="1">
                <a:solidFill>
                  <a:srgbClr val="E31C3D"/>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endParaRPr lang="en-US" dirty="0" smtClean="0"/>
          </a:p>
          <a:p>
            <a:pPr>
              <a:defRPr sz="900" b="1" i="1">
                <a:solidFill>
                  <a:srgbClr val="E31C3D"/>
                </a:solidFill>
                <a:latin typeface="Source Sans Pro"/>
                <a:ea typeface="Source Sans Pro"/>
                <a:cs typeface="Source Sans Pro"/>
                <a:sym typeface="Source Sans Pro"/>
              </a:defRPr>
            </a:pPr>
            <a:endParaRPr lang="en-US" dirty="0" smtClean="0"/>
          </a:p>
          <a:p>
            <a:pPr>
              <a:defRPr sz="900" b="1" i="1">
                <a:solidFill>
                  <a:srgbClr val="E31C3D"/>
                </a:solidFill>
                <a:latin typeface="Source Sans Pro"/>
                <a:ea typeface="Source Sans Pro"/>
                <a:cs typeface="Source Sans Pro"/>
                <a:sym typeface="Source Sans Pro"/>
              </a:defRPr>
            </a:pPr>
            <a:endParaRPr dirty="0"/>
          </a:p>
          <a:p>
            <a:pPr>
              <a:defRPr sz="900">
                <a:solidFill>
                  <a:srgbClr val="576579"/>
                </a:solidFill>
                <a:latin typeface="Source Sans Pro"/>
                <a:ea typeface="Source Sans Pro"/>
                <a:cs typeface="Source Sans Pro"/>
                <a:sym typeface="Source Sans Pro"/>
              </a:defRPr>
            </a:pPr>
            <a:endParaRPr dirty="0"/>
          </a:p>
        </p:txBody>
      </p:sp>
    </p:spTree>
  </p:cSld>
  <p:clrMapOvr>
    <a:masterClrMapping/>
  </p:clrMapOvr>
  <p:transition xmlns:p14="http://schemas.microsoft.com/office/powerpoint/2010/mai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p:nvPr/>
        </p:nvSpPr>
        <p:spPr>
          <a:xfrm>
            <a:off x="351024" y="76024"/>
            <a:ext cx="6393602"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3</a:t>
            </a:r>
          </a:p>
          <a:p>
            <a:pPr>
              <a:defRPr sz="1200">
                <a:solidFill>
                  <a:srgbClr val="576579"/>
                </a:solidFill>
                <a:latin typeface="Source Sans Pro"/>
                <a:ea typeface="Source Sans Pro"/>
                <a:cs typeface="Source Sans Pro"/>
                <a:sym typeface="Source Sans Pro"/>
              </a:defRPr>
            </a:pPr>
            <a:endParaRPr b="0"/>
          </a:p>
        </p:txBody>
      </p:sp>
      <p:sp>
        <p:nvSpPr>
          <p:cNvPr id="607" name="Shape 607"/>
          <p:cNvSpPr/>
          <p:nvPr/>
        </p:nvSpPr>
        <p:spPr>
          <a:xfrm>
            <a:off x="422849" y="499975"/>
            <a:ext cx="8608502" cy="1"/>
          </a:xfrm>
          <a:prstGeom prst="line">
            <a:avLst/>
          </a:prstGeom>
          <a:ln>
            <a:solidFill>
              <a:srgbClr val="72849E"/>
            </a:solidFill>
          </a:ln>
        </p:spPr>
        <p:txBody>
          <a:bodyPr lIns="45719" rIns="45719"/>
          <a:lstStyle/>
          <a:p>
            <a:endParaRPr/>
          </a:p>
        </p:txBody>
      </p:sp>
      <p:sp>
        <p:nvSpPr>
          <p:cNvPr id="608" name="Shape 608"/>
          <p:cNvSpPr/>
          <p:nvPr/>
        </p:nvSpPr>
        <p:spPr>
          <a:xfrm>
            <a:off x="351024" y="1515875"/>
            <a:ext cx="5694176"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defRPr sz="1000" b="1">
                <a:solidFill>
                  <a:srgbClr val="0071BC"/>
                </a:solidFill>
                <a:latin typeface="Source Sans Pro"/>
                <a:ea typeface="Source Sans Pro"/>
                <a:cs typeface="Source Sans Pro"/>
                <a:sym typeface="Source Sans Pro"/>
              </a:defRPr>
            </a:lvl1pPr>
          </a:lstStyle>
          <a:p>
            <a:r>
              <a:rPr dirty="0"/>
              <a:t>WHAT WORKS WELL</a:t>
            </a:r>
            <a:r>
              <a:rPr dirty="0" smtClean="0"/>
              <a:t>:</a:t>
            </a:r>
            <a:r>
              <a:rPr lang="en-US" dirty="0" smtClean="0"/>
              <a:t> </a:t>
            </a:r>
            <a:r>
              <a:rPr lang="en-US" b="0" dirty="0" smtClean="0"/>
              <a:t>TROUBLESHOOTING AND IMPROVING COMMUNICATIONS </a:t>
            </a:r>
            <a:endParaRPr dirty="0"/>
          </a:p>
        </p:txBody>
      </p:sp>
      <p:sp>
        <p:nvSpPr>
          <p:cNvPr id="609" name="Shape 609"/>
          <p:cNvSpPr/>
          <p:nvPr/>
        </p:nvSpPr>
        <p:spPr>
          <a:xfrm>
            <a:off x="422849" y="1864250"/>
            <a:ext cx="8611084" cy="0"/>
          </a:xfrm>
          <a:prstGeom prst="line">
            <a:avLst/>
          </a:prstGeom>
          <a:ln>
            <a:solidFill>
              <a:srgbClr val="0071BC"/>
            </a:solidFill>
          </a:ln>
        </p:spPr>
        <p:txBody>
          <a:bodyPr lIns="45719" rIns="45719"/>
          <a:lstStyle/>
          <a:p>
            <a:endParaRPr/>
          </a:p>
        </p:txBody>
      </p:sp>
      <p:pic>
        <p:nvPicPr>
          <p:cNvPr id="611" name="image17.png" descr="UserJourney_phase3.png"/>
          <p:cNvPicPr>
            <a:picLocks noChangeAspect="1"/>
          </p:cNvPicPr>
          <p:nvPr/>
        </p:nvPicPr>
        <p:blipFill>
          <a:blip r:embed="rId2">
            <a:extLst/>
          </a:blip>
          <a:stretch>
            <a:fillRect/>
          </a:stretch>
        </p:blipFill>
        <p:spPr>
          <a:xfrm>
            <a:off x="0" y="744841"/>
            <a:ext cx="9144000" cy="728663"/>
          </a:xfrm>
          <a:prstGeom prst="rect">
            <a:avLst/>
          </a:prstGeom>
          <a:ln w="12700">
            <a:miter lim="400000"/>
          </a:ln>
        </p:spPr>
      </p:pic>
      <p:sp>
        <p:nvSpPr>
          <p:cNvPr id="613" name="Shape 613"/>
          <p:cNvSpPr/>
          <p:nvPr/>
        </p:nvSpPr>
        <p:spPr>
          <a:xfrm>
            <a:off x="351024" y="1898799"/>
            <a:ext cx="2540583" cy="3231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endParaRPr lang="en-US" dirty="0" smtClean="0"/>
          </a:p>
        </p:txBody>
      </p:sp>
      <p:sp>
        <p:nvSpPr>
          <p:cNvPr id="10" name="Shape 555"/>
          <p:cNvSpPr/>
          <p:nvPr/>
        </p:nvSpPr>
        <p:spPr>
          <a:xfrm>
            <a:off x="351023" y="1918803"/>
            <a:ext cx="2597282" cy="29854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lang="en-US" dirty="0"/>
              <a:t>PLAIN LANGUAGE</a:t>
            </a:r>
          </a:p>
          <a:p>
            <a:pPr>
              <a:defRPr sz="1100" b="1">
                <a:solidFill>
                  <a:srgbClr val="0071BC"/>
                </a:solidFill>
                <a:latin typeface="Source Sans Pro"/>
                <a:ea typeface="Source Sans Pro"/>
                <a:cs typeface="Source Sans Pro"/>
                <a:sym typeface="Source Sans Pro"/>
              </a:defRPr>
            </a:pPr>
            <a:r>
              <a:rPr lang="en-US" dirty="0" smtClean="0"/>
              <a:t>Write </a:t>
            </a:r>
            <a:r>
              <a:rPr lang="en-US" dirty="0"/>
              <a:t>all applicant communication </a:t>
            </a:r>
            <a:r>
              <a:rPr lang="en-US" dirty="0" smtClean="0"/>
              <a:t/>
            </a:r>
            <a:br>
              <a:rPr lang="en-US" dirty="0" smtClean="0"/>
            </a:br>
            <a:r>
              <a:rPr lang="en-US" dirty="0" smtClean="0"/>
              <a:t>in </a:t>
            </a:r>
            <a:r>
              <a:rPr lang="en-US" dirty="0"/>
              <a:t>plain language, designed and tested with applicants </a:t>
            </a:r>
            <a:r>
              <a:rPr lang="en-US" dirty="0" smtClean="0"/>
              <a:t>to ensure people </a:t>
            </a:r>
            <a:br>
              <a:rPr lang="en-US" dirty="0" smtClean="0"/>
            </a:br>
            <a:r>
              <a:rPr lang="en-US" dirty="0" smtClean="0"/>
              <a:t>with </a:t>
            </a:r>
            <a:r>
              <a:rPr lang="en-US" dirty="0"/>
              <a:t>limited and low literacy clearly understand all information</a:t>
            </a:r>
            <a:r>
              <a:rPr lang="en-US" dirty="0" smtClean="0"/>
              <a:t>.</a:t>
            </a:r>
          </a:p>
          <a:p>
            <a:pPr>
              <a:spcBef>
                <a:spcPts val="300"/>
              </a:spcBef>
              <a:defRPr sz="1000">
                <a:solidFill>
                  <a:srgbClr val="576579"/>
                </a:solidFill>
                <a:latin typeface="Source Sans Pro"/>
                <a:ea typeface="Source Sans Pro"/>
                <a:cs typeface="Source Sans Pro"/>
                <a:sym typeface="Source Sans Pro"/>
              </a:defRPr>
            </a:pPr>
            <a:endParaRPr lang="en-US" sz="900" dirty="0" smtClean="0"/>
          </a:p>
          <a:p>
            <a:pPr>
              <a:spcBef>
                <a:spcPts val="300"/>
              </a:spcBef>
              <a:defRPr sz="1000">
                <a:solidFill>
                  <a:srgbClr val="576579"/>
                </a:solidFill>
                <a:latin typeface="Source Sans Pro"/>
                <a:ea typeface="Source Sans Pro"/>
                <a:cs typeface="Source Sans Pro"/>
                <a:sym typeface="Source Sans Pro"/>
              </a:defRPr>
            </a:pPr>
            <a:r>
              <a:rPr lang="en-US" sz="900" dirty="0" smtClean="0"/>
              <a:t>Process churn, customer support demand and applicant anxiety is improved upon when written communication follows plain language guidance, and is regularly tested with applicants so as to ensure comprehension. Ensure this applies consistently to all channels of written communication – letters, website content, email notices, etc.</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dirty="0" smtClean="0"/>
              <a:t>When relevant, provide support and written communication in non-English languages as well. </a:t>
            </a:r>
            <a:endParaRPr sz="900" dirty="0"/>
          </a:p>
        </p:txBody>
      </p:sp>
      <p:sp>
        <p:nvSpPr>
          <p:cNvPr id="11" name="Shape 555"/>
          <p:cNvSpPr/>
          <p:nvPr/>
        </p:nvSpPr>
        <p:spPr>
          <a:xfrm>
            <a:off x="3145023" y="1918803"/>
            <a:ext cx="2597282" cy="28315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r>
              <a:rPr lang="en-US" dirty="0"/>
              <a:t>MULTI-CHANNEL REMINDERS</a:t>
            </a:r>
          </a:p>
          <a:p>
            <a:pPr>
              <a:defRPr sz="1100" b="1">
                <a:solidFill>
                  <a:srgbClr val="0071BC"/>
                </a:solidFill>
                <a:latin typeface="Source Sans Pro"/>
                <a:ea typeface="Source Sans Pro"/>
                <a:cs typeface="Source Sans Pro"/>
                <a:sym typeface="Source Sans Pro"/>
              </a:defRPr>
            </a:pPr>
            <a:r>
              <a:rPr lang="en-US" dirty="0" smtClean="0"/>
              <a:t>Provide </a:t>
            </a:r>
            <a:r>
              <a:rPr lang="en-US" dirty="0"/>
              <a:t>multiple channels for communicating with applicants – email, written mail, </a:t>
            </a:r>
            <a:r>
              <a:rPr lang="en-US" dirty="0" smtClean="0"/>
              <a:t>text, phone calls </a:t>
            </a:r>
            <a:r>
              <a:rPr lang="en-US" dirty="0"/>
              <a:t>– and </a:t>
            </a:r>
            <a:r>
              <a:rPr lang="en-US" dirty="0" smtClean="0"/>
              <a:t>offer </a:t>
            </a:r>
            <a:r>
              <a:rPr lang="en-US" dirty="0"/>
              <a:t>applicants the option to choose their preferred channel </a:t>
            </a:r>
            <a:r>
              <a:rPr lang="en-US" dirty="0" smtClean="0"/>
              <a:t>to increase </a:t>
            </a:r>
            <a:r>
              <a:rPr lang="en-US" dirty="0"/>
              <a:t>speed and reliability of applicant response time.  </a:t>
            </a:r>
          </a:p>
          <a:p>
            <a:pPr>
              <a:spcBef>
                <a:spcPts val="300"/>
              </a:spcBef>
              <a:defRPr sz="1000">
                <a:solidFill>
                  <a:srgbClr val="576579"/>
                </a:solidFill>
                <a:latin typeface="Source Sans Pro"/>
                <a:ea typeface="Source Sans Pro"/>
                <a:cs typeface="Source Sans Pro"/>
                <a:sym typeface="Source Sans Pro"/>
              </a:defRPr>
            </a:pPr>
            <a:endParaRPr lang="en-US" sz="900" dirty="0" smtClean="0"/>
          </a:p>
          <a:p>
            <a:pPr>
              <a:spcBef>
                <a:spcPts val="300"/>
              </a:spcBef>
              <a:defRPr sz="1000">
                <a:solidFill>
                  <a:srgbClr val="576579"/>
                </a:solidFill>
                <a:latin typeface="Source Sans Pro"/>
                <a:ea typeface="Source Sans Pro"/>
                <a:cs typeface="Source Sans Pro"/>
                <a:sym typeface="Source Sans Pro"/>
              </a:defRPr>
            </a:pPr>
            <a:r>
              <a:rPr lang="en-US" sz="900" dirty="0" smtClean="0"/>
              <a:t>Given the instability of permanent mailing addresses and the range of comfort with technology, enrollment programs which offer applicants the option to receive notices and updates via the channel of their choosing see swifter, more reliable response rates. For applicants, this gives them the option to engage in the way that fits most </a:t>
            </a:r>
            <a:r>
              <a:rPr lang="en-US" sz="900" dirty="0" err="1" smtClean="0"/>
              <a:t>seemlessly</a:t>
            </a:r>
            <a:r>
              <a:rPr lang="en-US" sz="900" dirty="0" smtClean="0"/>
              <a:t> into their lives. </a:t>
            </a:r>
            <a:endParaRPr sz="900" dirty="0"/>
          </a:p>
        </p:txBody>
      </p:sp>
      <p:sp>
        <p:nvSpPr>
          <p:cNvPr id="12" name="Shape 555"/>
          <p:cNvSpPr/>
          <p:nvPr/>
        </p:nvSpPr>
        <p:spPr>
          <a:xfrm>
            <a:off x="5930557" y="1918803"/>
            <a:ext cx="2739310" cy="316237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0071BC"/>
                </a:solidFill>
                <a:latin typeface="Source Sans Pro"/>
                <a:ea typeface="Source Sans Pro"/>
                <a:cs typeface="Source Sans Pro"/>
                <a:sym typeface="Source Sans Pro"/>
              </a:defRPr>
            </a:pPr>
            <a:r>
              <a:rPr lang="en-US" dirty="0"/>
              <a:t>PROXIES</a:t>
            </a:r>
          </a:p>
          <a:p>
            <a:pPr>
              <a:defRPr sz="1100" b="1">
                <a:solidFill>
                  <a:srgbClr val="0071BC"/>
                </a:solidFill>
                <a:latin typeface="Source Sans Pro"/>
                <a:ea typeface="Source Sans Pro"/>
                <a:cs typeface="Source Sans Pro"/>
                <a:sym typeface="Source Sans Pro"/>
              </a:defRPr>
            </a:pPr>
            <a:r>
              <a:rPr lang="en-US" dirty="0" smtClean="0"/>
              <a:t>Send </a:t>
            </a:r>
            <a:r>
              <a:rPr lang="en-US" dirty="0"/>
              <a:t>notices to </a:t>
            </a:r>
            <a:r>
              <a:rPr lang="en-US" dirty="0" smtClean="0"/>
              <a:t>3rd </a:t>
            </a:r>
            <a:r>
              <a:rPr lang="en-US" dirty="0"/>
              <a:t>party </a:t>
            </a:r>
            <a:r>
              <a:rPr lang="en-US" dirty="0" smtClean="0"/>
              <a:t>representatives (CBOs, family members, etc.) so that applicants more reliably receive notices. </a:t>
            </a:r>
            <a:endParaRPr lang="en-US" sz="900" dirty="0" smtClean="0"/>
          </a:p>
          <a:p>
            <a:pPr>
              <a:spcBef>
                <a:spcPts val="300"/>
              </a:spcBef>
              <a:defRPr sz="1000">
                <a:solidFill>
                  <a:srgbClr val="576579"/>
                </a:solidFill>
                <a:latin typeface="Source Sans Pro"/>
                <a:ea typeface="Source Sans Pro"/>
                <a:cs typeface="Source Sans Pro"/>
                <a:sym typeface="Source Sans Pro"/>
              </a:defRPr>
            </a:pPr>
            <a:endParaRPr lang="en-US" sz="900" dirty="0" smtClean="0"/>
          </a:p>
          <a:p>
            <a:pPr>
              <a:spcBef>
                <a:spcPts val="300"/>
              </a:spcBef>
              <a:defRPr sz="1000">
                <a:solidFill>
                  <a:srgbClr val="576579"/>
                </a:solidFill>
                <a:latin typeface="Source Sans Pro"/>
                <a:ea typeface="Source Sans Pro"/>
                <a:cs typeface="Source Sans Pro"/>
                <a:sym typeface="Source Sans Pro"/>
              </a:defRPr>
            </a:pPr>
            <a:r>
              <a:rPr lang="en-US" sz="900" dirty="0" smtClean="0"/>
              <a:t>When applicants have the option to list a family member of 3</a:t>
            </a:r>
            <a:r>
              <a:rPr lang="en-US" sz="900" baseline="30000" dirty="0" smtClean="0"/>
              <a:t>rd</a:t>
            </a:r>
            <a:r>
              <a:rPr lang="en-US" sz="900" dirty="0" smtClean="0"/>
              <a:t> party organization as their primary point of contact, challenges with changing addresses or unreliable phone service are curbed.  </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1100" b="1" dirty="0" smtClean="0">
                <a:solidFill>
                  <a:srgbClr val="0D71BC"/>
                </a:solidFill>
              </a:rPr>
              <a:t>Provide official </a:t>
            </a:r>
            <a:r>
              <a:rPr lang="en-US" sz="1100" b="1" dirty="0">
                <a:solidFill>
                  <a:srgbClr val="0D71BC"/>
                </a:solidFill>
              </a:rPr>
              <a:t>representative </a:t>
            </a:r>
            <a:r>
              <a:rPr lang="en-US" sz="1100" b="1" dirty="0" smtClean="0">
                <a:solidFill>
                  <a:srgbClr val="0D71BC"/>
                </a:solidFill>
              </a:rPr>
              <a:t>access </a:t>
            </a:r>
            <a:br>
              <a:rPr lang="en-US" sz="1100" b="1" dirty="0" smtClean="0">
                <a:solidFill>
                  <a:srgbClr val="0D71BC"/>
                </a:solidFill>
              </a:rPr>
            </a:br>
            <a:r>
              <a:rPr lang="en-US" sz="1100" b="1" dirty="0" smtClean="0">
                <a:solidFill>
                  <a:srgbClr val="0D71BC"/>
                </a:solidFill>
              </a:rPr>
              <a:t>the applicant’s full </a:t>
            </a:r>
            <a:r>
              <a:rPr lang="en-US" sz="1100" b="1" dirty="0">
                <a:solidFill>
                  <a:srgbClr val="0D71BC"/>
                </a:solidFill>
              </a:rPr>
              <a:t>case </a:t>
            </a:r>
            <a:r>
              <a:rPr lang="en-US" sz="1100" b="1" dirty="0" smtClean="0">
                <a:solidFill>
                  <a:srgbClr val="0D71BC"/>
                </a:solidFill>
              </a:rPr>
              <a:t>materials. </a:t>
            </a:r>
          </a:p>
          <a:p>
            <a:pPr>
              <a:spcBef>
                <a:spcPts val="300"/>
              </a:spcBef>
              <a:defRPr sz="1000">
                <a:solidFill>
                  <a:srgbClr val="576579"/>
                </a:solidFill>
                <a:latin typeface="Source Sans Pro"/>
                <a:ea typeface="Source Sans Pro"/>
                <a:cs typeface="Source Sans Pro"/>
                <a:sym typeface="Source Sans Pro"/>
              </a:defRPr>
            </a:pPr>
            <a:r>
              <a:rPr lang="en-US" sz="900" dirty="0" smtClean="0"/>
              <a:t/>
            </a:r>
            <a:br>
              <a:rPr lang="en-US" sz="900" dirty="0" smtClean="0"/>
            </a:br>
            <a:r>
              <a:rPr lang="en-US" sz="900" dirty="0" smtClean="0"/>
              <a:t>Applicants and 3</a:t>
            </a:r>
            <a:r>
              <a:rPr lang="en-US" sz="900" baseline="30000" dirty="0" smtClean="0"/>
              <a:t>rd</a:t>
            </a:r>
            <a:r>
              <a:rPr lang="en-US" sz="900" dirty="0" smtClean="0"/>
              <a:t> party representatives articulated a strong desire for designated reps to be able to see case status, applicant history and other related documents retained by enrollment programs. This aids </a:t>
            </a:r>
            <a:r>
              <a:rPr lang="en-US" sz="900" dirty="0"/>
              <a:t>in </a:t>
            </a:r>
            <a:r>
              <a:rPr lang="en-US" sz="900" dirty="0" smtClean="0"/>
              <a:t>troubleshooting</a:t>
            </a:r>
            <a:r>
              <a:rPr lang="en-US" sz="900" dirty="0"/>
              <a:t> </a:t>
            </a:r>
            <a:r>
              <a:rPr lang="en-US" sz="900" dirty="0" smtClean="0"/>
              <a:t>and ensuring all parties are referencing the same materials. </a:t>
            </a:r>
            <a:endParaRPr sz="900" dirty="0"/>
          </a:p>
        </p:txBody>
      </p:sp>
    </p:spTree>
  </p:cSld>
  <p:clrMapOvr>
    <a:masterClrMapping/>
  </p:clrMapOvr>
  <p:transition xmlns:p14="http://schemas.microsoft.com/office/powerpoint/2010/mai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p:nvPr/>
        </p:nvSpPr>
        <p:spPr>
          <a:xfrm>
            <a:off x="351024" y="76024"/>
            <a:ext cx="6393602"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3</a:t>
            </a:r>
          </a:p>
          <a:p>
            <a:pPr>
              <a:defRPr sz="1200">
                <a:solidFill>
                  <a:srgbClr val="576579"/>
                </a:solidFill>
                <a:latin typeface="Source Sans Pro"/>
                <a:ea typeface="Source Sans Pro"/>
                <a:cs typeface="Source Sans Pro"/>
                <a:sym typeface="Source Sans Pro"/>
              </a:defRPr>
            </a:pPr>
            <a:endParaRPr b="0"/>
          </a:p>
        </p:txBody>
      </p:sp>
      <p:sp>
        <p:nvSpPr>
          <p:cNvPr id="616" name="Shape 616"/>
          <p:cNvSpPr/>
          <p:nvPr/>
        </p:nvSpPr>
        <p:spPr>
          <a:xfrm>
            <a:off x="422849" y="499975"/>
            <a:ext cx="8608502" cy="1"/>
          </a:xfrm>
          <a:prstGeom prst="line">
            <a:avLst/>
          </a:prstGeom>
          <a:ln>
            <a:solidFill>
              <a:srgbClr val="72849E"/>
            </a:solidFill>
          </a:ln>
        </p:spPr>
        <p:txBody>
          <a:bodyPr lIns="45719" rIns="45719"/>
          <a:lstStyle/>
          <a:p>
            <a:endParaRPr/>
          </a:p>
        </p:txBody>
      </p:sp>
      <p:pic>
        <p:nvPicPr>
          <p:cNvPr id="2" name="Picture 1" descr="UserJourney_phas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6903"/>
            <a:ext cx="9144000" cy="728663"/>
          </a:xfrm>
          <a:prstGeom prst="rect">
            <a:avLst/>
          </a:prstGeom>
        </p:spPr>
      </p:pic>
      <p:sp>
        <p:nvSpPr>
          <p:cNvPr id="16" name="Shape 598"/>
          <p:cNvSpPr/>
          <p:nvPr/>
        </p:nvSpPr>
        <p:spPr>
          <a:xfrm>
            <a:off x="422849" y="1864250"/>
            <a:ext cx="8619551" cy="0"/>
          </a:xfrm>
          <a:prstGeom prst="line">
            <a:avLst/>
          </a:prstGeom>
          <a:ln>
            <a:solidFill>
              <a:srgbClr val="E31C3D"/>
            </a:solidFill>
          </a:ln>
        </p:spPr>
        <p:txBody>
          <a:bodyPr lIns="45719" rIns="45719"/>
          <a:lstStyle/>
          <a:p>
            <a:endParaRPr/>
          </a:p>
        </p:txBody>
      </p:sp>
      <p:sp>
        <p:nvSpPr>
          <p:cNvPr id="17" name="Shape 587"/>
          <p:cNvSpPr/>
          <p:nvPr/>
        </p:nvSpPr>
        <p:spPr>
          <a:xfrm>
            <a:off x="338512" y="1901524"/>
            <a:ext cx="3835555" cy="661687"/>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smtClean="0"/>
              <a:t>HOW TO USE BENEFITS</a:t>
            </a:r>
            <a:endParaRPr dirty="0"/>
          </a:p>
          <a:p>
            <a:pPr>
              <a:defRPr sz="1100" b="1">
                <a:solidFill>
                  <a:srgbClr val="E31C3D"/>
                </a:solidFill>
                <a:latin typeface="Source Sans Pro"/>
                <a:ea typeface="Source Sans Pro"/>
                <a:cs typeface="Source Sans Pro"/>
                <a:sym typeface="Source Sans Pro"/>
              </a:defRPr>
            </a:pPr>
            <a:r>
              <a:rPr lang="en-US" dirty="0" smtClean="0"/>
              <a:t>Applicants don’t always know where to start or how </a:t>
            </a:r>
            <a:br>
              <a:rPr lang="en-US" dirty="0" smtClean="0"/>
            </a:br>
            <a:r>
              <a:rPr lang="en-US" dirty="0" smtClean="0"/>
              <a:t>to make use of programs once they’ve been approved. </a:t>
            </a:r>
            <a:endParaRPr dirty="0"/>
          </a:p>
        </p:txBody>
      </p:sp>
      <p:sp>
        <p:nvSpPr>
          <p:cNvPr id="18" name="Shape 589"/>
          <p:cNvSpPr/>
          <p:nvPr/>
        </p:nvSpPr>
        <p:spPr>
          <a:xfrm>
            <a:off x="357835" y="1515875"/>
            <a:ext cx="27207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t>PAIN POINTS: </a:t>
            </a:r>
            <a:r>
              <a:rPr lang="en-US" b="0" dirty="0" smtClean="0"/>
              <a:t>USING BENEFITS</a:t>
            </a:r>
            <a:endParaRPr b="0" dirty="0"/>
          </a:p>
        </p:txBody>
      </p:sp>
      <p:sp>
        <p:nvSpPr>
          <p:cNvPr id="19" name="Shape 592"/>
          <p:cNvSpPr/>
          <p:nvPr/>
        </p:nvSpPr>
        <p:spPr>
          <a:xfrm>
            <a:off x="4893728" y="1901524"/>
            <a:ext cx="3429002" cy="661687"/>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lang="en-US" dirty="0" smtClean="0"/>
              <a:t>STIGMA OF USE</a:t>
            </a:r>
            <a:endParaRPr dirty="0"/>
          </a:p>
          <a:p>
            <a:pPr>
              <a:defRPr sz="1100" b="1">
                <a:solidFill>
                  <a:srgbClr val="E31C3D"/>
                </a:solidFill>
                <a:latin typeface="Source Sans Pro"/>
                <a:ea typeface="Source Sans Pro"/>
                <a:cs typeface="Source Sans Pro"/>
                <a:sym typeface="Source Sans Pro"/>
              </a:defRPr>
            </a:pPr>
            <a:r>
              <a:rPr lang="en-US" dirty="0" smtClean="0"/>
              <a:t>Perceived or real, many applicants feel stigma </a:t>
            </a:r>
            <a:br>
              <a:rPr lang="en-US" dirty="0" smtClean="0"/>
            </a:br>
            <a:r>
              <a:rPr lang="en-US" dirty="0" smtClean="0"/>
              <a:t>in the day-to-day experience of using their benefits.</a:t>
            </a:r>
          </a:p>
        </p:txBody>
      </p:sp>
      <p:sp>
        <p:nvSpPr>
          <p:cNvPr id="23" name="Shape 585"/>
          <p:cNvSpPr/>
          <p:nvPr/>
        </p:nvSpPr>
        <p:spPr>
          <a:xfrm>
            <a:off x="2622914" y="2643860"/>
            <a:ext cx="1915219" cy="1015630"/>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576579"/>
                </a:solidFill>
                <a:latin typeface="Source Sans Pro"/>
                <a:ea typeface="Source Sans Pro"/>
                <a:cs typeface="Source Sans Pro"/>
                <a:sym typeface="Source Sans Pro"/>
              </a:defRPr>
            </a:pPr>
            <a:r>
              <a:rPr lang="en-US" b="1" i="1" dirty="0">
                <a:solidFill>
                  <a:srgbClr val="333F54"/>
                </a:solidFill>
              </a:rPr>
              <a:t>“I didn’t get my Medicaid card for quite a while. I was sick but didn’t think I could get care until my card came. When I finally went to the doctor after the card showed up, they told me I didn’t even need it.”</a:t>
            </a:r>
          </a:p>
        </p:txBody>
      </p:sp>
      <p:sp>
        <p:nvSpPr>
          <p:cNvPr id="24" name="Shape 585"/>
          <p:cNvSpPr/>
          <p:nvPr/>
        </p:nvSpPr>
        <p:spPr>
          <a:xfrm>
            <a:off x="353846" y="2618459"/>
            <a:ext cx="2130301" cy="240062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576579"/>
                </a:solidFill>
                <a:latin typeface="Source Sans Pro"/>
                <a:ea typeface="Source Sans Pro"/>
                <a:cs typeface="Source Sans Pro"/>
                <a:sym typeface="Source Sans Pro"/>
              </a:defRPr>
            </a:pPr>
            <a:r>
              <a:rPr lang="en-US" dirty="0"/>
              <a:t>In some instances, when applicants are approved, they do not always understand or receive notice of what steps they need to take.  Many programs take effect right away while others may take weeks or months to begin, leaving applicants confused and unsupported while they have already been enrolled.</a:t>
            </a:r>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Applicants do not always know where their benefits are accepted. SNAP and WIC users, for example, site initial struggle in determining which kinds of foods are covered.</a:t>
            </a:r>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  </a:t>
            </a:r>
          </a:p>
        </p:txBody>
      </p:sp>
      <p:sp>
        <p:nvSpPr>
          <p:cNvPr id="25" name="Shape 585"/>
          <p:cNvSpPr/>
          <p:nvPr/>
        </p:nvSpPr>
        <p:spPr>
          <a:xfrm>
            <a:off x="7093305" y="2643860"/>
            <a:ext cx="1855959" cy="226212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576579"/>
                </a:solidFill>
                <a:latin typeface="Source Sans Pro"/>
                <a:ea typeface="Source Sans Pro"/>
                <a:cs typeface="Source Sans Pro"/>
                <a:sym typeface="Source Sans Pro"/>
              </a:defRPr>
            </a:pPr>
            <a:r>
              <a:rPr lang="en-US" sz="900" b="1" i="1" dirty="0">
                <a:solidFill>
                  <a:srgbClr val="344664"/>
                </a:solidFill>
              </a:rPr>
              <a:t>“The first time I tried to use WIC at a grocery store, I was horrified. They were shouting over the loud speaker to find out if each food in my basket qualified – and half didn’t because it only covers sugary stuff, no fruits and veggies. </a:t>
            </a:r>
            <a:r>
              <a:rPr lang="en-US" sz="900" b="1" i="1" dirty="0" smtClean="0">
                <a:solidFill>
                  <a:srgbClr val="344664"/>
                </a:solidFill>
              </a:rPr>
              <a:t>I’m </a:t>
            </a:r>
            <a:r>
              <a:rPr lang="en-US" sz="900" b="1" i="1" dirty="0">
                <a:solidFill>
                  <a:srgbClr val="344664"/>
                </a:solidFill>
              </a:rPr>
              <a:t>there, holding up the whole line with people staring me up and down. It was very humiliating.</a:t>
            </a:r>
            <a:r>
              <a:rPr lang="en-US" sz="900" b="1" i="1" dirty="0" smtClean="0">
                <a:solidFill>
                  <a:srgbClr val="344664"/>
                </a:solidFill>
              </a:rPr>
              <a:t>”</a:t>
            </a:r>
          </a:p>
          <a:p>
            <a:pPr>
              <a:defRPr sz="900">
                <a:solidFill>
                  <a:srgbClr val="576579"/>
                </a:solidFill>
                <a:latin typeface="Source Sans Pro"/>
                <a:ea typeface="Source Sans Pro"/>
                <a:cs typeface="Source Sans Pro"/>
                <a:sym typeface="Source Sans Pro"/>
              </a:defRPr>
            </a:pPr>
            <a:endParaRPr lang="en-US" sz="900" b="1" i="1" dirty="0">
              <a:solidFill>
                <a:srgbClr val="344664"/>
              </a:solidFill>
            </a:endParaRPr>
          </a:p>
          <a:p>
            <a:pPr>
              <a:defRPr sz="900">
                <a:solidFill>
                  <a:srgbClr val="576579"/>
                </a:solidFill>
                <a:latin typeface="Source Sans Pro"/>
                <a:ea typeface="Source Sans Pro"/>
                <a:cs typeface="Source Sans Pro"/>
                <a:sym typeface="Source Sans Pro"/>
              </a:defRPr>
            </a:pPr>
            <a:r>
              <a:rPr lang="en-US" sz="900" b="1" i="1" dirty="0">
                <a:solidFill>
                  <a:srgbClr val="344664"/>
                </a:solidFill>
                <a:sym typeface="Source Sans Pro"/>
              </a:rPr>
              <a:t>"When people find out you’re </a:t>
            </a:r>
            <a:r>
              <a:rPr lang="en-US" sz="900" b="1" i="1" dirty="0" smtClean="0">
                <a:solidFill>
                  <a:srgbClr val="344664"/>
                </a:solidFill>
                <a:sym typeface="Source Sans Pro"/>
              </a:rPr>
              <a:t/>
            </a:r>
            <a:br>
              <a:rPr lang="en-US" sz="900" b="1" i="1" dirty="0" smtClean="0">
                <a:solidFill>
                  <a:srgbClr val="344664"/>
                </a:solidFill>
                <a:sym typeface="Source Sans Pro"/>
              </a:rPr>
            </a:br>
            <a:r>
              <a:rPr lang="en-US" sz="900" b="1" i="1" dirty="0" smtClean="0">
                <a:solidFill>
                  <a:srgbClr val="344664"/>
                </a:solidFill>
                <a:sym typeface="Source Sans Pro"/>
              </a:rPr>
              <a:t>on </a:t>
            </a:r>
            <a:r>
              <a:rPr lang="en-US" sz="900" b="1" i="1" dirty="0">
                <a:solidFill>
                  <a:srgbClr val="344664"/>
                </a:solidFill>
                <a:sym typeface="Source Sans Pro"/>
              </a:rPr>
              <a:t>Medicaid, they treat you </a:t>
            </a:r>
            <a:r>
              <a:rPr lang="en-US" sz="900" b="1" i="1" dirty="0" smtClean="0">
                <a:solidFill>
                  <a:srgbClr val="344664"/>
                </a:solidFill>
                <a:sym typeface="Source Sans Pro"/>
              </a:rPr>
              <a:t/>
            </a:r>
            <a:br>
              <a:rPr lang="en-US" sz="900" b="1" i="1" dirty="0" smtClean="0">
                <a:solidFill>
                  <a:srgbClr val="344664"/>
                </a:solidFill>
                <a:sym typeface="Source Sans Pro"/>
              </a:rPr>
            </a:br>
            <a:r>
              <a:rPr lang="en-US" sz="900" b="1" i="1" dirty="0" smtClean="0">
                <a:solidFill>
                  <a:srgbClr val="344664"/>
                </a:solidFill>
                <a:sym typeface="Source Sans Pro"/>
              </a:rPr>
              <a:t>like dirt." </a:t>
            </a:r>
            <a:endParaRPr lang="en-US" sz="900" b="1" i="1" dirty="0">
              <a:solidFill>
                <a:srgbClr val="344664"/>
              </a:solidFill>
            </a:endParaRPr>
          </a:p>
        </p:txBody>
      </p:sp>
      <p:sp>
        <p:nvSpPr>
          <p:cNvPr id="26" name="Shape 585"/>
          <p:cNvSpPr/>
          <p:nvPr/>
        </p:nvSpPr>
        <p:spPr>
          <a:xfrm>
            <a:off x="4891973" y="2618459"/>
            <a:ext cx="2130301" cy="212362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576579"/>
                </a:solidFill>
                <a:latin typeface="Source Sans Pro"/>
                <a:ea typeface="Source Sans Pro"/>
                <a:cs typeface="Source Sans Pro"/>
                <a:sym typeface="Source Sans Pro"/>
              </a:defRPr>
            </a:pPr>
            <a:r>
              <a:rPr lang="en-US" dirty="0"/>
              <a:t>While health assistance programs are more integrated into the ecosystem of care delivery, the </a:t>
            </a:r>
            <a:r>
              <a:rPr lang="en-US" dirty="0" smtClean="0"/>
              <a:t>lived experience of using programs </a:t>
            </a:r>
            <a:r>
              <a:rPr lang="en-US" dirty="0"/>
              <a:t>like WIC and SNAP was often described by applicants as humiliating. </a:t>
            </a:r>
            <a:endParaRPr lang="en-US" dirty="0" smtClean="0"/>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smtClean="0"/>
              <a:t>People </a:t>
            </a:r>
            <a:r>
              <a:rPr lang="en-US" dirty="0"/>
              <a:t>expressed a desire for the use </a:t>
            </a:r>
            <a:r>
              <a:rPr lang="en-US" dirty="0" smtClean="0"/>
              <a:t/>
            </a:r>
            <a:br>
              <a:rPr lang="en-US" dirty="0" smtClean="0"/>
            </a:br>
            <a:r>
              <a:rPr lang="en-US" dirty="0" smtClean="0"/>
              <a:t>of </a:t>
            </a:r>
            <a:r>
              <a:rPr lang="en-US" dirty="0"/>
              <a:t>EBT and food stamps to be more integrated into regular forms of payment, and for it to cover a healthier and broader range of foods.</a:t>
            </a:r>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endParaRPr lang="en-US" b="1" i="1" dirty="0">
              <a:solidFill>
                <a:srgbClr val="344664"/>
              </a:solidFill>
            </a:endParaRPr>
          </a:p>
        </p:txBody>
      </p:sp>
    </p:spTree>
  </p:cSld>
  <p:clrMapOvr>
    <a:masterClrMapping/>
  </p:clrMapOvr>
  <p:transition xmlns:p14="http://schemas.microsoft.com/office/powerpoint/2010/mai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p:nvPr/>
        </p:nvSpPr>
        <p:spPr>
          <a:xfrm>
            <a:off x="351024" y="76024"/>
            <a:ext cx="6393602"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3</a:t>
            </a:r>
          </a:p>
          <a:p>
            <a:pPr>
              <a:defRPr sz="1200">
                <a:solidFill>
                  <a:srgbClr val="576579"/>
                </a:solidFill>
                <a:latin typeface="Source Sans Pro"/>
                <a:ea typeface="Source Sans Pro"/>
                <a:cs typeface="Source Sans Pro"/>
                <a:sym typeface="Source Sans Pro"/>
              </a:defRPr>
            </a:pPr>
            <a:endParaRPr b="0"/>
          </a:p>
        </p:txBody>
      </p:sp>
      <p:sp>
        <p:nvSpPr>
          <p:cNvPr id="616" name="Shape 616"/>
          <p:cNvSpPr/>
          <p:nvPr/>
        </p:nvSpPr>
        <p:spPr>
          <a:xfrm>
            <a:off x="422849" y="499975"/>
            <a:ext cx="8608502" cy="1"/>
          </a:xfrm>
          <a:prstGeom prst="line">
            <a:avLst/>
          </a:prstGeom>
          <a:ln>
            <a:solidFill>
              <a:srgbClr val="72849E"/>
            </a:solidFill>
          </a:ln>
        </p:spPr>
        <p:txBody>
          <a:bodyPr lIns="45719" rIns="45719"/>
          <a:lstStyle/>
          <a:p>
            <a:endParaRPr/>
          </a:p>
        </p:txBody>
      </p:sp>
      <p:pic>
        <p:nvPicPr>
          <p:cNvPr id="3" name="Picture 2" descr="UserJourney_phas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4841"/>
            <a:ext cx="9144000" cy="728663"/>
          </a:xfrm>
          <a:prstGeom prst="rect">
            <a:avLst/>
          </a:prstGeom>
        </p:spPr>
      </p:pic>
      <p:sp>
        <p:nvSpPr>
          <p:cNvPr id="6" name="Shape 598"/>
          <p:cNvSpPr/>
          <p:nvPr/>
        </p:nvSpPr>
        <p:spPr>
          <a:xfrm>
            <a:off x="422849" y="1864250"/>
            <a:ext cx="6181151" cy="0"/>
          </a:xfrm>
          <a:prstGeom prst="line">
            <a:avLst/>
          </a:prstGeom>
          <a:ln>
            <a:solidFill>
              <a:srgbClr val="E31C3D"/>
            </a:solidFill>
          </a:ln>
        </p:spPr>
        <p:txBody>
          <a:bodyPr lIns="45719" rIns="45719"/>
          <a:lstStyle/>
          <a:p>
            <a:endParaRPr/>
          </a:p>
        </p:txBody>
      </p:sp>
      <p:sp>
        <p:nvSpPr>
          <p:cNvPr id="7" name="Shape 589"/>
          <p:cNvSpPr/>
          <p:nvPr/>
        </p:nvSpPr>
        <p:spPr>
          <a:xfrm>
            <a:off x="357835" y="1515875"/>
            <a:ext cx="5407965"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000" b="1">
                <a:solidFill>
                  <a:srgbClr val="E31C3D"/>
                </a:solidFill>
                <a:latin typeface="Source Sans Pro"/>
                <a:ea typeface="Source Sans Pro"/>
                <a:cs typeface="Source Sans Pro"/>
                <a:sym typeface="Source Sans Pro"/>
              </a:defRPr>
            </a:pPr>
            <a:r>
              <a:rPr dirty="0"/>
              <a:t>PAIN POINTS: </a:t>
            </a:r>
            <a:r>
              <a:rPr lang="en-US" b="0" dirty="0" smtClean="0"/>
              <a:t>MISSING RECERTIFICATION WINDOWS</a:t>
            </a:r>
            <a:endParaRPr b="0" dirty="0"/>
          </a:p>
        </p:txBody>
      </p:sp>
      <p:sp>
        <p:nvSpPr>
          <p:cNvPr id="8" name="Shape 585"/>
          <p:cNvSpPr/>
          <p:nvPr/>
        </p:nvSpPr>
        <p:spPr>
          <a:xfrm>
            <a:off x="351024" y="1898799"/>
            <a:ext cx="2130301" cy="269301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b="1">
                <a:solidFill>
                  <a:srgbClr val="E31C3D"/>
                </a:solidFill>
                <a:latin typeface="Source Sans Pro"/>
                <a:ea typeface="Source Sans Pro"/>
                <a:cs typeface="Source Sans Pro"/>
                <a:sym typeface="Source Sans Pro"/>
              </a:defRPr>
            </a:pPr>
            <a:r>
              <a:rPr lang="en-US" dirty="0" smtClean="0"/>
              <a:t>Much like other events which require notification, renewal notices sent only through mail often do not get received and/or are misunderstood.</a:t>
            </a:r>
            <a:endParaRPr lang="en-US" dirty="0"/>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Many applicants discovered they’d missed the renewal window as a result of undelivered mail or lack of comprehension of the notice language.  This is particularly challenging as it sends people back to the beginning of the application process, which adds burden to both applicants and enrollment processes. </a:t>
            </a:r>
          </a:p>
          <a:p>
            <a:pPr>
              <a:defRPr sz="900">
                <a:solidFill>
                  <a:srgbClr val="576579"/>
                </a:solidFill>
                <a:latin typeface="Source Sans Pro"/>
                <a:ea typeface="Source Sans Pro"/>
                <a:cs typeface="Source Sans Pro"/>
                <a:sym typeface="Source Sans Pro"/>
              </a:defRPr>
            </a:pPr>
            <a:endParaRPr lang="en-US" dirty="0"/>
          </a:p>
          <a:p>
            <a:pPr>
              <a:defRPr sz="900">
                <a:solidFill>
                  <a:srgbClr val="E06666"/>
                </a:solidFill>
                <a:latin typeface="Source Sans Pro"/>
                <a:ea typeface="Source Sans Pro"/>
                <a:cs typeface="Source Sans Pro"/>
                <a:sym typeface="Source Sans Pro"/>
              </a:defRPr>
            </a:pPr>
            <a:endParaRPr lang="en-US" dirty="0"/>
          </a:p>
        </p:txBody>
      </p:sp>
      <p:sp>
        <p:nvSpPr>
          <p:cNvPr id="9" name="Shape 600"/>
          <p:cNvSpPr/>
          <p:nvPr/>
        </p:nvSpPr>
        <p:spPr>
          <a:xfrm>
            <a:off x="2464297" y="1898799"/>
            <a:ext cx="2088884" cy="2585291"/>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E31C3D"/>
                </a:solidFill>
                <a:latin typeface="Source Sans Pro"/>
                <a:ea typeface="Source Sans Pro"/>
                <a:cs typeface="Source Sans Pro"/>
                <a:sym typeface="Source Sans Pro"/>
              </a:defRPr>
            </a:pPr>
            <a:r>
              <a:rPr lang="en-US" dirty="0" smtClean="0"/>
              <a:t>Limited renewal </a:t>
            </a:r>
            <a:r>
              <a:rPr lang="en-US" dirty="0"/>
              <a:t>periods </a:t>
            </a:r>
            <a:r>
              <a:rPr lang="en-US" dirty="0" smtClean="0"/>
              <a:t>make it easy for people to miss opportunities to renew, </a:t>
            </a:r>
            <a:br>
              <a:rPr lang="en-US" dirty="0" smtClean="0"/>
            </a:br>
            <a:r>
              <a:rPr lang="en-US" dirty="0" smtClean="0"/>
              <a:t>and thus are sent through </a:t>
            </a:r>
            <a:br>
              <a:rPr lang="en-US" dirty="0" smtClean="0"/>
            </a:br>
            <a:r>
              <a:rPr lang="en-US" dirty="0" smtClean="0"/>
              <a:t>re-enrollment all over.</a:t>
            </a:r>
            <a:endParaRPr lang="en-US" dirty="0"/>
          </a:p>
          <a:p>
            <a:pPr>
              <a:defRPr sz="1100" b="1">
                <a:solidFill>
                  <a:srgbClr val="E31C3D"/>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a:t>Applicants aren’t always familiar with the policy or organizational terms they come in contact with, and this proves particularly troublesome when they are trying to understand what has gone wrong with an application. </a:t>
            </a:r>
            <a:r>
              <a:rPr lang="en-US" dirty="0" smtClean="0"/>
              <a:t/>
            </a:r>
            <a:br>
              <a:rPr lang="en-US" dirty="0" smtClean="0"/>
            </a:br>
            <a:r>
              <a:rPr lang="en-US" dirty="0" smtClean="0"/>
              <a:t/>
            </a:r>
            <a:br>
              <a:rPr lang="en-US" dirty="0" smtClean="0"/>
            </a:br>
            <a:endParaRPr lang="en-US" dirty="0" smtClean="0"/>
          </a:p>
          <a:p>
            <a:pPr>
              <a:defRPr sz="900">
                <a:solidFill>
                  <a:srgbClr val="576579"/>
                </a:solidFill>
                <a:latin typeface="Source Sans Pro"/>
                <a:ea typeface="Source Sans Pro"/>
                <a:cs typeface="Source Sans Pro"/>
                <a:sym typeface="Source Sans Pro"/>
              </a:defRPr>
            </a:pPr>
            <a:r>
              <a:rPr lang="en-US" sz="900" b="1" i="1" dirty="0" smtClean="0">
                <a:solidFill>
                  <a:srgbClr val="333F54"/>
                </a:solidFill>
              </a:rPr>
              <a:t>“Cases close very quickly, but open very slowly.”</a:t>
            </a:r>
            <a:endParaRPr sz="900" b="1" i="1" dirty="0">
              <a:solidFill>
                <a:srgbClr val="333F54"/>
              </a:solidFill>
            </a:endParaRPr>
          </a:p>
        </p:txBody>
      </p:sp>
      <p:sp>
        <p:nvSpPr>
          <p:cNvPr id="10" name="Shape 585"/>
          <p:cNvSpPr/>
          <p:nvPr/>
        </p:nvSpPr>
        <p:spPr>
          <a:xfrm>
            <a:off x="2665249" y="1898799"/>
            <a:ext cx="2130301" cy="3231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E06666"/>
                </a:solidFill>
                <a:latin typeface="Source Sans Pro"/>
                <a:ea typeface="Source Sans Pro"/>
                <a:cs typeface="Source Sans Pro"/>
                <a:sym typeface="Source Sans Pro"/>
              </a:defRPr>
            </a:pPr>
            <a:endParaRPr lang="en-US" dirty="0" smtClean="0"/>
          </a:p>
        </p:txBody>
      </p:sp>
      <p:sp>
        <p:nvSpPr>
          <p:cNvPr id="11" name="Shape 585"/>
          <p:cNvSpPr/>
          <p:nvPr/>
        </p:nvSpPr>
        <p:spPr>
          <a:xfrm>
            <a:off x="6690667" y="1898799"/>
            <a:ext cx="2182400" cy="2831513"/>
          </a:xfrm>
          <a:prstGeom prst="rect">
            <a:avLst/>
          </a:prstGeom>
          <a:ln w="12700">
            <a:noFill/>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E31C3D"/>
                </a:solidFill>
                <a:latin typeface="Source Sans Pro"/>
                <a:ea typeface="Source Sans Pro"/>
                <a:cs typeface="Source Sans Pro"/>
                <a:sym typeface="Source Sans Pro"/>
              </a:defRPr>
            </a:pPr>
            <a:r>
              <a:rPr lang="en-US" dirty="0" smtClean="0"/>
              <a:t>People </a:t>
            </a:r>
            <a:r>
              <a:rPr lang="en-US" dirty="0"/>
              <a:t>who need to maintain enrollment in multiple programs cite confusion </a:t>
            </a:r>
            <a:r>
              <a:rPr lang="en-US" dirty="0" smtClean="0"/>
              <a:t/>
            </a:r>
            <a:br>
              <a:rPr lang="en-US" dirty="0" smtClean="0"/>
            </a:br>
            <a:r>
              <a:rPr lang="en-US" dirty="0" smtClean="0"/>
              <a:t>in </a:t>
            </a:r>
            <a:r>
              <a:rPr lang="en-US" dirty="0"/>
              <a:t>managing multiple recertification </a:t>
            </a:r>
            <a:r>
              <a:rPr lang="en-US" dirty="0" smtClean="0"/>
              <a:t>processes.</a:t>
            </a:r>
            <a:endParaRPr lang="en-US" dirty="0"/>
          </a:p>
          <a:p>
            <a:pPr>
              <a:defRPr sz="900">
                <a:solidFill>
                  <a:srgbClr val="576579"/>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smtClean="0"/>
              <a:t>Recertification requirements and timelines for vary between programs, </a:t>
            </a:r>
            <a:br>
              <a:rPr lang="en-US" dirty="0" smtClean="0"/>
            </a:br>
            <a:r>
              <a:rPr lang="en-US" dirty="0" smtClean="0"/>
              <a:t>and people enrolled in more than one program often find themselves struggling to keep track of and keep up with these many overlapping processes. </a:t>
            </a:r>
          </a:p>
          <a:p>
            <a:pPr>
              <a:defRPr sz="900">
                <a:solidFill>
                  <a:srgbClr val="576579"/>
                </a:solidFill>
                <a:latin typeface="Source Sans Pro"/>
                <a:ea typeface="Source Sans Pro"/>
                <a:cs typeface="Source Sans Pro"/>
                <a:sym typeface="Source Sans Pro"/>
              </a:defRPr>
            </a:pPr>
            <a:r>
              <a:rPr lang="en-US" dirty="0" smtClean="0"/>
              <a:t/>
            </a:r>
            <a:br>
              <a:rPr lang="en-US" dirty="0" smtClean="0"/>
            </a:br>
            <a:endParaRPr lang="en-US" dirty="0"/>
          </a:p>
          <a:p>
            <a:pPr>
              <a:defRPr sz="900">
                <a:solidFill>
                  <a:srgbClr val="576579"/>
                </a:solidFill>
                <a:latin typeface="Source Sans Pro"/>
                <a:ea typeface="Source Sans Pro"/>
                <a:cs typeface="Source Sans Pro"/>
                <a:sym typeface="Source Sans Pro"/>
              </a:defRPr>
            </a:pPr>
            <a:r>
              <a:rPr lang="en-US" b="1" i="1" dirty="0" smtClean="0">
                <a:solidFill>
                  <a:srgbClr val="333F54"/>
                </a:solidFill>
              </a:rPr>
              <a:t>“Many of our clients think they’ve recertified for all their benefits, when they’ve only just handled one of them. It’s genuinely confusing.”</a:t>
            </a:r>
            <a:endParaRPr lang="en-US" b="1" i="1" dirty="0">
              <a:solidFill>
                <a:srgbClr val="333F54"/>
              </a:solidFill>
            </a:endParaRPr>
          </a:p>
        </p:txBody>
      </p:sp>
      <p:sp>
        <p:nvSpPr>
          <p:cNvPr id="12" name="Shape 600"/>
          <p:cNvSpPr/>
          <p:nvPr/>
        </p:nvSpPr>
        <p:spPr>
          <a:xfrm>
            <a:off x="4606360" y="1898799"/>
            <a:ext cx="2088884" cy="2723791"/>
          </a:xfrm>
          <a:prstGeom prst="rect">
            <a:avLst/>
          </a:prstGeom>
          <a:ln w="12700">
            <a:solidFill>
              <a:srgbClr val="FFFFFF"/>
            </a:solidFill>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E31C3D"/>
                </a:solidFill>
                <a:latin typeface="Source Sans Pro"/>
                <a:ea typeface="Source Sans Pro"/>
                <a:cs typeface="Source Sans Pro"/>
                <a:sym typeface="Source Sans Pro"/>
              </a:defRPr>
            </a:pPr>
            <a:r>
              <a:rPr lang="en-US" dirty="0" smtClean="0"/>
              <a:t>Applicants drop out of programs unknowingly </a:t>
            </a:r>
            <a:br>
              <a:rPr lang="en-US" dirty="0" smtClean="0"/>
            </a:br>
            <a:r>
              <a:rPr lang="en-US" dirty="0" smtClean="0"/>
              <a:t>if requirements change without their knowledge/understanding.</a:t>
            </a:r>
            <a:endParaRPr lang="en-US" dirty="0"/>
          </a:p>
          <a:p>
            <a:pPr>
              <a:defRPr sz="1100" b="1">
                <a:solidFill>
                  <a:srgbClr val="E31C3D"/>
                </a:solidFill>
                <a:latin typeface="Source Sans Pro"/>
                <a:ea typeface="Source Sans Pro"/>
                <a:cs typeface="Source Sans Pro"/>
                <a:sym typeface="Source Sans Pro"/>
              </a:defRPr>
            </a:pPr>
            <a:endParaRPr lang="en-US" dirty="0"/>
          </a:p>
          <a:p>
            <a:pPr>
              <a:defRPr sz="900">
                <a:solidFill>
                  <a:srgbClr val="576579"/>
                </a:solidFill>
                <a:latin typeface="Source Sans Pro"/>
                <a:ea typeface="Source Sans Pro"/>
                <a:cs typeface="Source Sans Pro"/>
                <a:sym typeface="Source Sans Pro"/>
              </a:defRPr>
            </a:pPr>
            <a:r>
              <a:rPr lang="en-US" dirty="0" smtClean="0"/>
              <a:t>When applicants have been enrolled in one or more programs for multiple years, they often skip over the fine print or miss details about changes to recertification processes. This often results in applicants suddenly losing their benefits. </a:t>
            </a:r>
          </a:p>
          <a:p>
            <a:pPr>
              <a:defRPr sz="900">
                <a:solidFill>
                  <a:srgbClr val="576579"/>
                </a:solidFill>
                <a:latin typeface="Source Sans Pro"/>
                <a:ea typeface="Source Sans Pro"/>
                <a:cs typeface="Source Sans Pro"/>
                <a:sym typeface="Source Sans Pro"/>
              </a:defRPr>
            </a:pPr>
            <a:endParaRPr lang="en-US" sz="900" b="1" i="1" dirty="0">
              <a:solidFill>
                <a:srgbClr val="333F54"/>
              </a:solidFill>
            </a:endParaRPr>
          </a:p>
          <a:p>
            <a:pPr>
              <a:defRPr sz="900">
                <a:solidFill>
                  <a:srgbClr val="576579"/>
                </a:solidFill>
                <a:latin typeface="Source Sans Pro"/>
                <a:ea typeface="Source Sans Pro"/>
                <a:cs typeface="Source Sans Pro"/>
                <a:sym typeface="Source Sans Pro"/>
              </a:defRPr>
            </a:pPr>
            <a:r>
              <a:rPr lang="en-US" sz="900" b="1" i="1" dirty="0" smtClean="0">
                <a:solidFill>
                  <a:srgbClr val="333F54"/>
                </a:solidFill>
              </a:rPr>
              <a:t>“I had been on food stamps, but when I got a job they cut me off without letting me know why.”</a:t>
            </a:r>
            <a:endParaRPr sz="900" b="1" i="1" dirty="0">
              <a:solidFill>
                <a:srgbClr val="333F54"/>
              </a:solidFill>
            </a:endParaRPr>
          </a:p>
        </p:txBody>
      </p:sp>
      <p:sp>
        <p:nvSpPr>
          <p:cNvPr id="13" name="Shape 598"/>
          <p:cNvSpPr/>
          <p:nvPr/>
        </p:nvSpPr>
        <p:spPr>
          <a:xfrm>
            <a:off x="6722050" y="1864250"/>
            <a:ext cx="2354217" cy="0"/>
          </a:xfrm>
          <a:prstGeom prst="line">
            <a:avLst/>
          </a:prstGeom>
          <a:ln>
            <a:solidFill>
              <a:srgbClr val="E31C3D"/>
            </a:solidFill>
          </a:ln>
        </p:spPr>
        <p:txBody>
          <a:bodyPr lIns="45719" rIns="45719"/>
          <a:lstStyle/>
          <a:p>
            <a:endParaRPr/>
          </a:p>
        </p:txBody>
      </p:sp>
      <p:sp>
        <p:nvSpPr>
          <p:cNvPr id="14" name="Shape 589"/>
          <p:cNvSpPr/>
          <p:nvPr/>
        </p:nvSpPr>
        <p:spPr>
          <a:xfrm>
            <a:off x="6707826" y="1515875"/>
            <a:ext cx="5407965"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E06666"/>
                </a:solidFill>
                <a:latin typeface="Source Sans Pro"/>
                <a:ea typeface="Source Sans Pro"/>
                <a:cs typeface="Source Sans Pro"/>
                <a:sym typeface="Source Sans Pro"/>
              </a:defRPr>
            </a:pPr>
            <a:r>
              <a:rPr sz="1000" b="1" dirty="0" smtClean="0">
                <a:solidFill>
                  <a:srgbClr val="E31C3D"/>
                </a:solidFill>
              </a:rPr>
              <a:t>PAIN POINTS: </a:t>
            </a:r>
            <a:r>
              <a:rPr lang="en-US" sz="900" dirty="0" smtClean="0">
                <a:solidFill>
                  <a:srgbClr val="E31C3D"/>
                </a:solidFill>
              </a:rPr>
              <a:t>MULTI-PROGRAM RENEWAL</a:t>
            </a:r>
            <a:endParaRPr lang="en-US" sz="900" dirty="0">
              <a:solidFill>
                <a:srgbClr val="E31C3D"/>
              </a:solidFill>
            </a:endParaRPr>
          </a:p>
        </p:txBody>
      </p:sp>
      <p:sp>
        <p:nvSpPr>
          <p:cNvPr id="15" name="Shape 600"/>
          <p:cNvSpPr/>
          <p:nvPr/>
        </p:nvSpPr>
        <p:spPr>
          <a:xfrm>
            <a:off x="9537812" y="1814132"/>
            <a:ext cx="2088884" cy="204668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1100" b="1">
                <a:solidFill>
                  <a:srgbClr val="E31C3D"/>
                </a:solidFill>
                <a:latin typeface="Source Sans Pro"/>
                <a:ea typeface="Source Sans Pro"/>
                <a:cs typeface="Source Sans Pro"/>
                <a:sym typeface="Source Sans Pro"/>
              </a:defRPr>
            </a:pPr>
            <a:r>
              <a:rPr lang="en-US" sz="1100" b="1" dirty="0">
                <a:sym typeface="Source Sans Pro"/>
              </a:rPr>
              <a:t>“If I wasn’t working there, I wouldn’t know all the programs … hard time when speaking with someone…you can’t just call and speak directly with someone. … have to leave a message … but you miss their call, you can get denied … It takes up to 30 days before you …sign up before you even need it.” </a:t>
            </a:r>
            <a:endParaRPr sz="900" b="1" i="1" dirty="0">
              <a:solidFill>
                <a:srgbClr val="333F54"/>
              </a:solidFill>
            </a:endParaRPr>
          </a:p>
        </p:txBody>
      </p:sp>
    </p:spTree>
    <p:extLst>
      <p:ext uri="{BB962C8B-B14F-4D97-AF65-F5344CB8AC3E}">
        <p14:creationId xmlns:p14="http://schemas.microsoft.com/office/powerpoint/2010/main" val="115534158"/>
      </p:ext>
    </p:extLst>
  </p:cSld>
  <p:clrMapOvr>
    <a:masterClrMapping/>
  </p:clrMapOvr>
  <p:transition xmlns:p14="http://schemas.microsoft.com/office/powerpoint/2010/mai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p:nvPr/>
        </p:nvSpPr>
        <p:spPr>
          <a:xfrm>
            <a:off x="351024" y="76024"/>
            <a:ext cx="6393602"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b="1">
                <a:solidFill>
                  <a:srgbClr val="576579"/>
                </a:solidFill>
                <a:latin typeface="Source Sans Pro"/>
                <a:ea typeface="Source Sans Pro"/>
                <a:cs typeface="Source Sans Pro"/>
                <a:sym typeface="Source Sans Pro"/>
              </a:defRPr>
            </a:pPr>
            <a:r>
              <a:t>APPLICANT JOURNEY</a:t>
            </a:r>
            <a:r>
              <a:rPr b="0"/>
              <a:t> // PHASE 3</a:t>
            </a:r>
          </a:p>
          <a:p>
            <a:pPr>
              <a:defRPr sz="1200">
                <a:solidFill>
                  <a:srgbClr val="576579"/>
                </a:solidFill>
                <a:latin typeface="Source Sans Pro"/>
                <a:ea typeface="Source Sans Pro"/>
                <a:cs typeface="Source Sans Pro"/>
                <a:sym typeface="Source Sans Pro"/>
              </a:defRPr>
            </a:pPr>
            <a:endParaRPr b="0"/>
          </a:p>
        </p:txBody>
      </p:sp>
      <p:sp>
        <p:nvSpPr>
          <p:cNvPr id="607" name="Shape 607"/>
          <p:cNvSpPr/>
          <p:nvPr/>
        </p:nvSpPr>
        <p:spPr>
          <a:xfrm>
            <a:off x="422849" y="499975"/>
            <a:ext cx="8608502" cy="1"/>
          </a:xfrm>
          <a:prstGeom prst="line">
            <a:avLst/>
          </a:prstGeom>
          <a:ln>
            <a:solidFill>
              <a:srgbClr val="72849E"/>
            </a:solidFill>
          </a:ln>
        </p:spPr>
        <p:txBody>
          <a:bodyPr lIns="45719" rIns="45719"/>
          <a:lstStyle/>
          <a:p>
            <a:endParaRPr/>
          </a:p>
        </p:txBody>
      </p:sp>
      <p:sp>
        <p:nvSpPr>
          <p:cNvPr id="608" name="Shape 608"/>
          <p:cNvSpPr/>
          <p:nvPr/>
        </p:nvSpPr>
        <p:spPr>
          <a:xfrm>
            <a:off x="351024" y="1515875"/>
            <a:ext cx="5694176" cy="33852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defRPr sz="1000" b="1">
                <a:solidFill>
                  <a:srgbClr val="0071BC"/>
                </a:solidFill>
                <a:latin typeface="Source Sans Pro"/>
                <a:ea typeface="Source Sans Pro"/>
                <a:cs typeface="Source Sans Pro"/>
                <a:sym typeface="Source Sans Pro"/>
              </a:defRPr>
            </a:lvl1pPr>
          </a:lstStyle>
          <a:p>
            <a:r>
              <a:rPr dirty="0"/>
              <a:t>WHAT WORKS WELL</a:t>
            </a:r>
            <a:r>
              <a:rPr dirty="0" smtClean="0"/>
              <a:t>:</a:t>
            </a:r>
            <a:r>
              <a:rPr lang="en-US" dirty="0" smtClean="0"/>
              <a:t> </a:t>
            </a:r>
            <a:r>
              <a:rPr lang="en-US" b="0" dirty="0" smtClean="0"/>
              <a:t>TROUBLESHOOTING AND IMPROVING COMMUNICATIONS </a:t>
            </a:r>
            <a:endParaRPr dirty="0"/>
          </a:p>
        </p:txBody>
      </p:sp>
      <p:sp>
        <p:nvSpPr>
          <p:cNvPr id="609" name="Shape 609"/>
          <p:cNvSpPr/>
          <p:nvPr/>
        </p:nvSpPr>
        <p:spPr>
          <a:xfrm>
            <a:off x="422849" y="1864250"/>
            <a:ext cx="8611084" cy="0"/>
          </a:xfrm>
          <a:prstGeom prst="line">
            <a:avLst/>
          </a:prstGeom>
          <a:ln>
            <a:solidFill>
              <a:srgbClr val="0071BC"/>
            </a:solidFill>
          </a:ln>
        </p:spPr>
        <p:txBody>
          <a:bodyPr lIns="45719" rIns="45719"/>
          <a:lstStyle/>
          <a:p>
            <a:endParaRPr/>
          </a:p>
        </p:txBody>
      </p:sp>
      <p:sp>
        <p:nvSpPr>
          <p:cNvPr id="613" name="Shape 613"/>
          <p:cNvSpPr/>
          <p:nvPr/>
        </p:nvSpPr>
        <p:spPr>
          <a:xfrm>
            <a:off x="351024" y="1898799"/>
            <a:ext cx="2540583" cy="3231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900">
                <a:solidFill>
                  <a:srgbClr val="0071BC"/>
                </a:solidFill>
                <a:latin typeface="Source Sans Pro"/>
                <a:ea typeface="Source Sans Pro"/>
                <a:cs typeface="Source Sans Pro"/>
                <a:sym typeface="Source Sans Pro"/>
              </a:defRPr>
            </a:pPr>
            <a:endParaRPr lang="en-US" dirty="0" smtClean="0"/>
          </a:p>
        </p:txBody>
      </p:sp>
      <p:sp>
        <p:nvSpPr>
          <p:cNvPr id="10" name="Shape 555"/>
          <p:cNvSpPr/>
          <p:nvPr/>
        </p:nvSpPr>
        <p:spPr>
          <a:xfrm>
            <a:off x="351022" y="1918803"/>
            <a:ext cx="3143401" cy="292384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0071BC"/>
                </a:solidFill>
                <a:latin typeface="Source Sans Pro"/>
                <a:ea typeface="Source Sans Pro"/>
                <a:cs typeface="Source Sans Pro"/>
                <a:sym typeface="Source Sans Pro"/>
              </a:defRPr>
            </a:pPr>
            <a:r>
              <a:rPr lang="en-US" dirty="0" smtClean="0"/>
              <a:t>CONSISTENT ROUTINE</a:t>
            </a:r>
            <a:endParaRPr lang="en-US" dirty="0"/>
          </a:p>
          <a:p>
            <a:pPr>
              <a:defRPr sz="1100" b="1">
                <a:solidFill>
                  <a:srgbClr val="0071BC"/>
                </a:solidFill>
                <a:latin typeface="Source Sans Pro"/>
                <a:ea typeface="Source Sans Pro"/>
                <a:cs typeface="Source Sans Pro"/>
                <a:sym typeface="Source Sans Pro"/>
              </a:defRPr>
            </a:pPr>
            <a:r>
              <a:rPr lang="en-US" dirty="0" smtClean="0"/>
              <a:t>When applicants have a clear understanding </a:t>
            </a:r>
            <a:br>
              <a:rPr lang="en-US" dirty="0" smtClean="0"/>
            </a:br>
            <a:r>
              <a:rPr lang="en-US" dirty="0" smtClean="0"/>
              <a:t>of steps and know what to expect, they can plan and prepare for renewal periods.</a:t>
            </a:r>
          </a:p>
          <a:p>
            <a:pPr>
              <a:spcBef>
                <a:spcPts val="300"/>
              </a:spcBef>
              <a:defRPr sz="1000">
                <a:solidFill>
                  <a:srgbClr val="576579"/>
                </a:solidFill>
                <a:latin typeface="Source Sans Pro"/>
                <a:ea typeface="Source Sans Pro"/>
                <a:cs typeface="Source Sans Pro"/>
                <a:sym typeface="Source Sans Pro"/>
              </a:defRPr>
            </a:pPr>
            <a:endParaRPr lang="en-US" sz="900" dirty="0" smtClean="0"/>
          </a:p>
          <a:p>
            <a:pPr>
              <a:spcBef>
                <a:spcPts val="300"/>
              </a:spcBef>
              <a:defRPr sz="1000">
                <a:solidFill>
                  <a:srgbClr val="576579"/>
                </a:solidFill>
                <a:latin typeface="Source Sans Pro"/>
                <a:ea typeface="Source Sans Pro"/>
                <a:cs typeface="Source Sans Pro"/>
                <a:sym typeface="Source Sans Pro"/>
              </a:defRPr>
            </a:pPr>
            <a:r>
              <a:rPr lang="en-US" sz="900" dirty="0" smtClean="0"/>
              <a:t>For applicants who have been through renewal in the past or who are able to very clearly keep track of what’s being asked of them and when, they will plan ahead and make accommodations to ensure they submit materials on time. </a:t>
            </a:r>
            <a:br>
              <a:rPr lang="en-US" sz="900" dirty="0" smtClean="0"/>
            </a:br>
            <a:r>
              <a:rPr lang="en-US" sz="900" dirty="0" smtClean="0"/>
              <a:t/>
            </a:r>
            <a:br>
              <a:rPr lang="en-US" sz="900" dirty="0" smtClean="0"/>
            </a:br>
            <a:r>
              <a:rPr lang="en-US" sz="900" dirty="0" smtClean="0"/>
              <a:t>This proactive approach leaves applicants relying less on short notice letters and notifications, which reduces their risk of missing enrollment windows.</a:t>
            </a:r>
          </a:p>
          <a:p>
            <a:pPr>
              <a:spcBef>
                <a:spcPts val="300"/>
              </a:spcBef>
              <a:defRPr sz="1000">
                <a:solidFill>
                  <a:srgbClr val="576579"/>
                </a:solidFill>
                <a:latin typeface="Source Sans Pro"/>
                <a:ea typeface="Source Sans Pro"/>
                <a:cs typeface="Source Sans Pro"/>
                <a:sym typeface="Source Sans Pro"/>
              </a:defRPr>
            </a:pPr>
            <a:endParaRPr lang="en-US" sz="900" dirty="0"/>
          </a:p>
          <a:p>
            <a:pPr>
              <a:spcBef>
                <a:spcPts val="300"/>
              </a:spcBef>
              <a:defRPr sz="1000">
                <a:solidFill>
                  <a:srgbClr val="576579"/>
                </a:solidFill>
                <a:latin typeface="Source Sans Pro"/>
                <a:ea typeface="Source Sans Pro"/>
                <a:cs typeface="Source Sans Pro"/>
                <a:sym typeface="Source Sans Pro"/>
              </a:defRPr>
            </a:pPr>
            <a:r>
              <a:rPr lang="en-US" sz="900" b="1" i="1" dirty="0" smtClean="0"/>
              <a:t>“Every 2 months, I know that I’ll need to walk 15 min to my WIC office and refill my vouchers. I know it’s about 15 to 40 minute wait. I wish it were less, but since it’s always the same, I pretty much know what to expect.”</a:t>
            </a:r>
            <a:endParaRPr sz="900" b="1" i="1" dirty="0"/>
          </a:p>
        </p:txBody>
      </p:sp>
      <p:sp>
        <p:nvSpPr>
          <p:cNvPr id="11" name="Shape 555"/>
          <p:cNvSpPr/>
          <p:nvPr/>
        </p:nvSpPr>
        <p:spPr>
          <a:xfrm>
            <a:off x="3714599" y="1918803"/>
            <a:ext cx="3230714" cy="2292903"/>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defRPr sz="900">
                <a:solidFill>
                  <a:srgbClr val="0071BC"/>
                </a:solidFill>
                <a:latin typeface="Source Sans Pro"/>
                <a:ea typeface="Source Sans Pro"/>
                <a:cs typeface="Source Sans Pro"/>
                <a:sym typeface="Source Sans Pro"/>
              </a:defRPr>
            </a:pPr>
            <a:r>
              <a:rPr lang="en-US" dirty="0" smtClean="0"/>
              <a:t>3</a:t>
            </a:r>
            <a:r>
              <a:rPr lang="en-US" baseline="30000" dirty="0" smtClean="0"/>
              <a:t>rd</a:t>
            </a:r>
            <a:r>
              <a:rPr lang="en-US" dirty="0" smtClean="0"/>
              <a:t> PARTY REMINDERS</a:t>
            </a:r>
            <a:endParaRPr lang="en-US" dirty="0"/>
          </a:p>
          <a:p>
            <a:pPr>
              <a:defRPr sz="1100" b="1">
                <a:solidFill>
                  <a:srgbClr val="0071BC"/>
                </a:solidFill>
                <a:latin typeface="Source Sans Pro"/>
                <a:ea typeface="Source Sans Pro"/>
                <a:cs typeface="Source Sans Pro"/>
                <a:sym typeface="Source Sans Pro"/>
              </a:defRPr>
            </a:pPr>
            <a:r>
              <a:rPr lang="en-US" dirty="0" smtClean="0"/>
              <a:t>Assistors will often remind their clients of upcoming renewal periods and requirements, reducing likelihood of missing renewal windows.</a:t>
            </a:r>
            <a:endParaRPr lang="en-US" dirty="0"/>
          </a:p>
          <a:p>
            <a:pPr>
              <a:spcBef>
                <a:spcPts val="300"/>
              </a:spcBef>
              <a:defRPr sz="1000">
                <a:solidFill>
                  <a:srgbClr val="576579"/>
                </a:solidFill>
                <a:latin typeface="Source Sans Pro"/>
                <a:ea typeface="Source Sans Pro"/>
                <a:cs typeface="Source Sans Pro"/>
                <a:sym typeface="Source Sans Pro"/>
              </a:defRPr>
            </a:pPr>
            <a:endParaRPr lang="en-US" sz="900" dirty="0" smtClean="0"/>
          </a:p>
          <a:p>
            <a:pPr>
              <a:spcBef>
                <a:spcPts val="300"/>
              </a:spcBef>
              <a:defRPr sz="1000">
                <a:solidFill>
                  <a:srgbClr val="576579"/>
                </a:solidFill>
                <a:latin typeface="Source Sans Pro"/>
                <a:ea typeface="Source Sans Pro"/>
                <a:cs typeface="Source Sans Pro"/>
                <a:sym typeface="Source Sans Pro"/>
              </a:defRPr>
            </a:pPr>
            <a:r>
              <a:rPr lang="en-US" sz="900" dirty="0" smtClean="0"/>
              <a:t>When applicants look to assistors to support their enrollment from the start, these 3</a:t>
            </a:r>
            <a:r>
              <a:rPr lang="en-US" sz="900" baseline="30000" dirty="0" smtClean="0"/>
              <a:t>rd</a:t>
            </a:r>
            <a:r>
              <a:rPr lang="en-US" sz="900" dirty="0" smtClean="0"/>
              <a:t> parties will often take on the role of tracking program requirements, processes changes and renewal timelines. </a:t>
            </a:r>
            <a:br>
              <a:rPr lang="en-US" sz="900" dirty="0" smtClean="0"/>
            </a:br>
            <a:r>
              <a:rPr lang="en-US" sz="900" dirty="0" smtClean="0"/>
              <a:t/>
            </a:r>
            <a:br>
              <a:rPr lang="en-US" sz="900" dirty="0" smtClean="0"/>
            </a:br>
            <a:r>
              <a:rPr lang="en-US" sz="900" dirty="0" smtClean="0"/>
              <a:t>This creates a helpful barrier between applicants and program offices, as 3</a:t>
            </a:r>
            <a:r>
              <a:rPr lang="en-US" sz="900" baseline="30000" dirty="0" smtClean="0"/>
              <a:t>rd</a:t>
            </a:r>
            <a:r>
              <a:rPr lang="en-US" sz="900" dirty="0" smtClean="0"/>
              <a:t> parties are able to regularly communicate more reliably with their clients and help prepare them well in advance to keep them enrolled.</a:t>
            </a:r>
            <a:endParaRPr sz="900" dirty="0"/>
          </a:p>
        </p:txBody>
      </p:sp>
      <p:pic>
        <p:nvPicPr>
          <p:cNvPr id="13" name="Picture 12" descr="UserJourney_phas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4841"/>
            <a:ext cx="9144000" cy="728663"/>
          </a:xfrm>
          <a:prstGeom prst="rect">
            <a:avLst/>
          </a:prstGeom>
        </p:spPr>
      </p:pic>
    </p:spTree>
    <p:extLst>
      <p:ext uri="{BB962C8B-B14F-4D97-AF65-F5344CB8AC3E}">
        <p14:creationId xmlns:p14="http://schemas.microsoft.com/office/powerpoint/2010/main" val="444682455"/>
      </p:ext>
    </p:extLst>
  </p:cSld>
  <p:clrMapOvr>
    <a:masterClrMapping/>
  </p:clrMapOvr>
  <p:transition xmlns:p14="http://schemas.microsoft.com/office/powerpoint/2010/main" spd="slow"/>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1BC"/>
        </a:solidFill>
        <a:effectLst/>
      </p:bgPr>
    </p:bg>
    <p:spTree>
      <p:nvGrpSpPr>
        <p:cNvPr id="1" name=""/>
        <p:cNvGrpSpPr/>
        <p:nvPr/>
      </p:nvGrpSpPr>
      <p:grpSpPr>
        <a:xfrm>
          <a:off x="0" y="0"/>
          <a:ext cx="0" cy="0"/>
          <a:chOff x="0" y="0"/>
          <a:chExt cx="0" cy="0"/>
        </a:xfrm>
      </p:grpSpPr>
      <p:sp>
        <p:nvSpPr>
          <p:cNvPr id="620" name="Shape 620"/>
          <p:cNvSpPr>
            <a:spLocks noGrp="1"/>
          </p:cNvSpPr>
          <p:nvPr>
            <p:ph type="body" sz="half" idx="1"/>
          </p:nvPr>
        </p:nvSpPr>
        <p:spPr>
          <a:xfrm>
            <a:off x="494049" y="2005725"/>
            <a:ext cx="7744202" cy="1969501"/>
          </a:xfrm>
          <a:prstGeom prst="rect">
            <a:avLst/>
          </a:prstGeom>
        </p:spPr>
        <p:txBody>
          <a:bodyPr/>
          <a:lstStyle>
            <a:lvl1pPr>
              <a:defRPr sz="4800">
                <a:solidFill>
                  <a:srgbClr val="FFFFFF"/>
                </a:solidFill>
                <a:latin typeface="Merriweather"/>
                <a:ea typeface="Merriweather"/>
                <a:cs typeface="Merriweather"/>
                <a:sym typeface="Merriweather"/>
              </a:defRPr>
            </a:lvl1pPr>
          </a:lstStyle>
          <a:p>
            <a:r>
              <a:t>Design principles</a:t>
            </a:r>
          </a:p>
        </p:txBody>
      </p:sp>
      <p:sp>
        <p:nvSpPr>
          <p:cNvPr id="621" name="Shape 621"/>
          <p:cNvSpPr/>
          <p:nvPr/>
        </p:nvSpPr>
        <p:spPr>
          <a:xfrm>
            <a:off x="518550" y="2940451"/>
            <a:ext cx="7026900" cy="1"/>
          </a:xfrm>
          <a:prstGeom prst="line">
            <a:avLst/>
          </a:prstGeom>
          <a:ln w="28575">
            <a:solidFill>
              <a:srgbClr val="FFFFFF"/>
            </a:solidFill>
          </a:ln>
        </p:spPr>
        <p:txBody>
          <a:bodyPr lIns="45719" rIns="45719"/>
          <a:lstStyle/>
          <a:p>
            <a:endParaRPr/>
          </a:p>
        </p:txBody>
      </p:sp>
      <p:sp>
        <p:nvSpPr>
          <p:cNvPr id="622" name="Shape 622"/>
          <p:cNvSpPr/>
          <p:nvPr/>
        </p:nvSpPr>
        <p:spPr>
          <a:xfrm>
            <a:off x="442349" y="3083725"/>
            <a:ext cx="66033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800" b="1">
                <a:solidFill>
                  <a:srgbClr val="FFFFFF"/>
                </a:solidFill>
                <a:latin typeface="Source Sans Pro"/>
                <a:ea typeface="Source Sans Pro"/>
                <a:cs typeface="Source Sans Pro"/>
                <a:sym typeface="Source Sans Pro"/>
              </a:defRPr>
            </a:lvl1pPr>
          </a:lstStyle>
          <a:p>
            <a:r>
              <a:t>PILLARS OF USER-CENTERED ENROLLMENT SERVICES</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F8EA4"/>
        </a:solidFill>
        <a:effectLst/>
      </p:bgPr>
    </p:bg>
    <p:spTree>
      <p:nvGrpSpPr>
        <p:cNvPr id="1" name=""/>
        <p:cNvGrpSpPr/>
        <p:nvPr/>
      </p:nvGrpSpPr>
      <p:grpSpPr>
        <a:xfrm>
          <a:off x="0" y="0"/>
          <a:ext cx="0" cy="0"/>
          <a:chOff x="0" y="0"/>
          <a:chExt cx="0" cy="0"/>
        </a:xfrm>
      </p:grpSpPr>
      <p:sp>
        <p:nvSpPr>
          <p:cNvPr id="313" name="Shape 313"/>
          <p:cNvSpPr/>
          <p:nvPr/>
        </p:nvSpPr>
        <p:spPr>
          <a:xfrm>
            <a:off x="587447" y="1287982"/>
            <a:ext cx="7154699" cy="36932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30000"/>
              </a:lnSpc>
              <a:defRPr sz="2400">
                <a:solidFill>
                  <a:srgbClr val="0D71BC"/>
                </a:solidFill>
                <a:latin typeface="Source Sans Pro"/>
                <a:ea typeface="Source Sans Pro"/>
                <a:cs typeface="Source Sans Pro"/>
                <a:sym typeface="Source Sans Pro"/>
              </a:defRPr>
            </a:pPr>
            <a:r>
              <a:rPr lang="en-US" sz="1600" dirty="0" smtClean="0">
                <a:solidFill>
                  <a:srgbClr val="FFFFFF"/>
                </a:solidFill>
                <a:latin typeface="Merriweather"/>
                <a:cs typeface="Merriweather"/>
              </a:rPr>
              <a:t>In the spring of 2016, </a:t>
            </a:r>
            <a:r>
              <a:rPr lang="en-US" sz="1600" dirty="0">
                <a:solidFill>
                  <a:srgbClr val="FFFFFF"/>
                </a:solidFill>
                <a:latin typeface="Merriweather"/>
                <a:cs typeface="Merriweather"/>
                <a:sym typeface="Source Sans Pro"/>
              </a:rPr>
              <a:t>the Centers for Medicaid and Medicare and </a:t>
            </a:r>
            <a:r>
              <a:rPr lang="en-US" sz="1600" dirty="0" smtClean="0">
                <a:solidFill>
                  <a:srgbClr val="FFFFFF"/>
                </a:solidFill>
                <a:latin typeface="Merriweather"/>
                <a:cs typeface="Merriweather"/>
                <a:sym typeface="Source Sans Pro"/>
              </a:rPr>
              <a:t/>
            </a:r>
            <a:br>
              <a:rPr lang="en-US" sz="1600" dirty="0" smtClean="0">
                <a:solidFill>
                  <a:srgbClr val="FFFFFF"/>
                </a:solidFill>
                <a:latin typeface="Merriweather"/>
                <a:cs typeface="Merriweather"/>
                <a:sym typeface="Source Sans Pro"/>
              </a:rPr>
            </a:br>
            <a:r>
              <a:rPr lang="en-US" sz="1600" dirty="0" smtClean="0">
                <a:solidFill>
                  <a:srgbClr val="FFFFFF"/>
                </a:solidFill>
                <a:latin typeface="Merriweather"/>
                <a:cs typeface="Merriweather"/>
                <a:sym typeface="Source Sans Pro"/>
              </a:rPr>
              <a:t>the </a:t>
            </a:r>
            <a:r>
              <a:rPr lang="en-US" sz="1600" dirty="0">
                <a:solidFill>
                  <a:srgbClr val="FFFFFF"/>
                </a:solidFill>
                <a:latin typeface="Merriweather"/>
                <a:cs typeface="Merriweather"/>
                <a:sym typeface="Source Sans Pro"/>
              </a:rPr>
              <a:t>U.S. Digital Service </a:t>
            </a:r>
            <a:r>
              <a:rPr lang="en-US" sz="1600" dirty="0" smtClean="0">
                <a:solidFill>
                  <a:srgbClr val="FFFFFF"/>
                </a:solidFill>
                <a:latin typeface="Merriweather"/>
                <a:cs typeface="Merriweather"/>
              </a:rPr>
              <a:t> </a:t>
            </a:r>
            <a:r>
              <a:rPr lang="en-US" sz="1600" dirty="0" smtClean="0">
                <a:solidFill>
                  <a:srgbClr val="FFFFFF"/>
                </a:solidFill>
                <a:latin typeface="Merriweather"/>
                <a:cs typeface="Merriweather"/>
                <a:sym typeface="Source Sans Pro"/>
              </a:rPr>
              <a:t>conducted </a:t>
            </a:r>
            <a:r>
              <a:rPr lang="en-US" sz="1600" dirty="0">
                <a:solidFill>
                  <a:srgbClr val="FFFFFF"/>
                </a:solidFill>
                <a:latin typeface="Merriweather"/>
                <a:cs typeface="Merriweather"/>
                <a:sym typeface="Source Sans Pro"/>
              </a:rPr>
              <a:t>an extensive </a:t>
            </a:r>
            <a:r>
              <a:rPr lang="en-US" sz="1600" dirty="0" smtClean="0">
                <a:solidFill>
                  <a:srgbClr val="FFFFFF"/>
                </a:solidFill>
                <a:latin typeface="Merriweather"/>
                <a:cs typeface="Merriweather"/>
                <a:sym typeface="Source Sans Pro"/>
              </a:rPr>
              <a:t>qualitative </a:t>
            </a:r>
            <a:r>
              <a:rPr lang="en-US" sz="1600" dirty="0">
                <a:solidFill>
                  <a:srgbClr val="FFFFFF"/>
                </a:solidFill>
                <a:latin typeface="Merriweather"/>
                <a:cs typeface="Merriweather"/>
                <a:sym typeface="Source Sans Pro"/>
              </a:rPr>
              <a:t>user research study in effort to better understand the steps and applicant experiences in enrolling in public assistance programs. </a:t>
            </a:r>
            <a:endParaRPr lang="en-US" sz="1600" dirty="0" smtClean="0">
              <a:solidFill>
                <a:srgbClr val="FFFFFF"/>
              </a:solidFill>
              <a:latin typeface="Merriweather"/>
              <a:cs typeface="Merriweather"/>
              <a:sym typeface="Source Sans Pro"/>
            </a:endParaRPr>
          </a:p>
          <a:p>
            <a:pPr>
              <a:lnSpc>
                <a:spcPct val="130000"/>
              </a:lnSpc>
              <a:defRPr sz="2400">
                <a:solidFill>
                  <a:srgbClr val="0D71BC"/>
                </a:solidFill>
                <a:latin typeface="Source Sans Pro"/>
                <a:ea typeface="Source Sans Pro"/>
                <a:cs typeface="Source Sans Pro"/>
                <a:sym typeface="Source Sans Pro"/>
              </a:defRPr>
            </a:pPr>
            <a:endParaRPr lang="en-US" sz="1600" dirty="0">
              <a:solidFill>
                <a:srgbClr val="FFFFFF"/>
              </a:solidFill>
              <a:latin typeface="Merriweather"/>
              <a:cs typeface="Merriweather"/>
              <a:sym typeface="Source Sans Pro"/>
            </a:endParaRPr>
          </a:p>
          <a:p>
            <a:pPr>
              <a:lnSpc>
                <a:spcPct val="130000"/>
              </a:lnSpc>
              <a:defRPr sz="2400">
                <a:solidFill>
                  <a:srgbClr val="0D71BC"/>
                </a:solidFill>
                <a:latin typeface="Source Sans Pro"/>
                <a:ea typeface="Source Sans Pro"/>
                <a:cs typeface="Source Sans Pro"/>
                <a:sym typeface="Source Sans Pro"/>
              </a:defRPr>
            </a:pPr>
            <a:r>
              <a:rPr lang="en-US" sz="1600" dirty="0" smtClean="0">
                <a:solidFill>
                  <a:srgbClr val="FFFFFF"/>
                </a:solidFill>
                <a:latin typeface="Merriweather"/>
                <a:cs typeface="Merriweather"/>
                <a:sym typeface="Source Sans Pro"/>
              </a:rPr>
              <a:t>Based </a:t>
            </a:r>
            <a:r>
              <a:rPr lang="en-US" sz="1600" dirty="0">
                <a:solidFill>
                  <a:srgbClr val="FFFFFF"/>
                </a:solidFill>
                <a:latin typeface="Merriweather"/>
                <a:cs typeface="Merriweather"/>
                <a:sym typeface="Source Sans Pro"/>
              </a:rPr>
              <a:t>on </a:t>
            </a:r>
            <a:r>
              <a:rPr lang="en-US" sz="1600" dirty="0" smtClean="0">
                <a:solidFill>
                  <a:srgbClr val="FFFFFF"/>
                </a:solidFill>
                <a:latin typeface="Merriweather"/>
                <a:cs typeface="Merriweather"/>
                <a:sym typeface="Source Sans Pro"/>
              </a:rPr>
              <a:t>82 </a:t>
            </a:r>
            <a:r>
              <a:rPr lang="en-US" sz="1600" dirty="0">
                <a:solidFill>
                  <a:srgbClr val="FFFFFF"/>
                </a:solidFill>
                <a:latin typeface="Merriweather"/>
                <a:cs typeface="Merriweather"/>
                <a:sym typeface="Source Sans Pro"/>
              </a:rPr>
              <a:t>contextual interviews, site visits and service trials with applicants, non-profit enrollment </a:t>
            </a:r>
            <a:r>
              <a:rPr lang="en-US" sz="1600" dirty="0" smtClean="0">
                <a:solidFill>
                  <a:srgbClr val="FFFFFF"/>
                </a:solidFill>
                <a:latin typeface="Merriweather"/>
                <a:cs typeface="Merriweather"/>
                <a:sym typeface="Source Sans Pro"/>
              </a:rPr>
              <a:t>assistors </a:t>
            </a:r>
            <a:r>
              <a:rPr lang="en-US" sz="1600" dirty="0">
                <a:solidFill>
                  <a:srgbClr val="FFFFFF"/>
                </a:solidFill>
                <a:latin typeface="Merriweather"/>
                <a:cs typeface="Merriweather"/>
                <a:sym typeface="Source Sans Pro"/>
              </a:rPr>
              <a:t>and local program administrators across seven states, the </a:t>
            </a:r>
            <a:r>
              <a:rPr lang="en-US" sz="1600" dirty="0" smtClean="0">
                <a:solidFill>
                  <a:srgbClr val="FFFFFF"/>
                </a:solidFill>
                <a:latin typeface="Merriweather"/>
                <a:cs typeface="Merriweather"/>
                <a:sym typeface="Source Sans Pro"/>
              </a:rPr>
              <a:t>study underscored </a:t>
            </a:r>
            <a:r>
              <a:rPr lang="en-US" sz="1600" dirty="0">
                <a:solidFill>
                  <a:srgbClr val="FFFFFF"/>
                </a:solidFill>
                <a:latin typeface="Merriweather"/>
                <a:cs typeface="Merriweather"/>
                <a:sym typeface="Source Sans Pro"/>
              </a:rPr>
              <a:t>the need for simplified, streamlined and less burdensome application processes.</a:t>
            </a:r>
          </a:p>
          <a:p>
            <a:pPr>
              <a:lnSpc>
                <a:spcPct val="130000"/>
              </a:lnSpc>
              <a:defRPr sz="2400">
                <a:solidFill>
                  <a:srgbClr val="0D71BC"/>
                </a:solidFill>
                <a:latin typeface="Source Sans Pro"/>
                <a:ea typeface="Source Sans Pro"/>
                <a:cs typeface="Source Sans Pro"/>
                <a:sym typeface="Source Sans Pro"/>
              </a:defRPr>
            </a:pPr>
            <a:r>
              <a:rPr lang="en-US" sz="1600" dirty="0" smtClean="0">
                <a:solidFill>
                  <a:srgbClr val="FFFFFF"/>
                </a:solidFill>
                <a:latin typeface="Merriweather"/>
                <a:cs typeface="Merriweather"/>
              </a:rPr>
              <a:t>  </a:t>
            </a:r>
            <a:endParaRPr sz="1600" dirty="0">
              <a:solidFill>
                <a:srgbClr val="FFFFFF"/>
              </a:solidFill>
              <a:latin typeface="Merriweather"/>
              <a:cs typeface="Merriweather"/>
            </a:endParaRPr>
          </a:p>
        </p:txBody>
      </p:sp>
      <p:sp>
        <p:nvSpPr>
          <p:cNvPr id="6" name="Shape 317"/>
          <p:cNvSpPr>
            <a:spLocks noGrp="1"/>
          </p:cNvSpPr>
          <p:nvPr>
            <p:ph type="body" sz="quarter" idx="1"/>
          </p:nvPr>
        </p:nvSpPr>
        <p:spPr>
          <a:xfrm>
            <a:off x="621522" y="684594"/>
            <a:ext cx="6154934"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lang="en-US" dirty="0" smtClean="0">
                <a:solidFill>
                  <a:schemeClr val="bg1">
                    <a:lumMod val="95000"/>
                  </a:schemeClr>
                </a:solidFill>
              </a:rPr>
              <a:t>OVERVIEW</a:t>
            </a:r>
            <a:endParaRPr dirty="0">
              <a:solidFill>
                <a:schemeClr val="bg1">
                  <a:lumMod val="95000"/>
                </a:schemeClr>
              </a:solidFill>
            </a:endParaRPr>
          </a:p>
        </p:txBody>
      </p:sp>
    </p:spTree>
    <p:extLst>
      <p:ext uri="{BB962C8B-B14F-4D97-AF65-F5344CB8AC3E}">
        <p14:creationId xmlns:p14="http://schemas.microsoft.com/office/powerpoint/2010/main" val="19935077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p:nvPr/>
        </p:nvSpPr>
        <p:spPr>
          <a:xfrm>
            <a:off x="580025" y="838200"/>
            <a:ext cx="7468500" cy="391334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dirty="0"/>
              <a:t>Applicants have more success when government enrollment services...</a:t>
            </a:r>
          </a:p>
          <a:p>
            <a:pPr>
              <a:lnSpc>
                <a:spcPct val="120000"/>
              </a:lnSpc>
              <a:spcBef>
                <a:spcPts val="2200"/>
              </a:spcBef>
              <a:defRPr sz="1800" b="1">
                <a:solidFill>
                  <a:srgbClr val="0D71BC"/>
                </a:solidFill>
                <a:latin typeface="Merriweather"/>
                <a:ea typeface="Merriweather"/>
                <a:cs typeface="Merriweather"/>
                <a:sym typeface="Merriweather"/>
              </a:defRPr>
            </a:pPr>
            <a:r>
              <a:rPr dirty="0" smtClean="0"/>
              <a:t>Take </a:t>
            </a:r>
            <a:r>
              <a:rPr dirty="0"/>
              <a:t>on the </a:t>
            </a:r>
            <a:r>
              <a:rPr lang="en-US" dirty="0" smtClean="0">
                <a:solidFill>
                  <a:srgbClr val="0D71BC"/>
                </a:solidFill>
              </a:rPr>
              <a:t>role </a:t>
            </a:r>
            <a:r>
              <a:rPr dirty="0" smtClean="0"/>
              <a:t>of </a:t>
            </a:r>
            <a:r>
              <a:rPr dirty="0"/>
              <a:t>verifying applicant eligibility, </a:t>
            </a:r>
            <a:br>
              <a:rPr dirty="0"/>
            </a:br>
            <a:r>
              <a:rPr dirty="0"/>
              <a:t>reducing burden for applicants and churn in the </a:t>
            </a:r>
            <a:br>
              <a:rPr dirty="0"/>
            </a:br>
            <a:r>
              <a:rPr dirty="0"/>
              <a:t>process of eligibility determination.</a:t>
            </a:r>
          </a:p>
          <a:p>
            <a:pPr>
              <a:lnSpc>
                <a:spcPct val="115000"/>
              </a:lnSpc>
              <a:defRPr i="1">
                <a:solidFill>
                  <a:srgbClr val="0D71BC"/>
                </a:solidFill>
                <a:latin typeface="Merriweather"/>
                <a:ea typeface="Merriweather"/>
                <a:cs typeface="Merriweather"/>
                <a:sym typeface="Merriweather"/>
              </a:defRPr>
            </a:pPr>
            <a:endParaRPr dirty="0"/>
          </a:p>
          <a:p>
            <a:pPr>
              <a:lnSpc>
                <a:spcPct val="115000"/>
              </a:lnSpc>
              <a:defRPr>
                <a:solidFill>
                  <a:srgbClr val="0D71BC"/>
                </a:solidFill>
                <a:latin typeface="Source sans pro"/>
                <a:ea typeface="Source sans pro"/>
                <a:cs typeface="Source sans pro"/>
                <a:sym typeface="Source sans pro"/>
              </a:defRPr>
            </a:pPr>
            <a:r>
              <a:rPr dirty="0"/>
              <a:t>WHAT THIS MEANS FOR SERVICE OPERATIONS:</a:t>
            </a:r>
            <a:br>
              <a:rPr dirty="0"/>
            </a:br>
            <a:endParaRPr dirty="0"/>
          </a:p>
          <a:p>
            <a:pPr>
              <a:lnSpc>
                <a:spcPct val="120000"/>
              </a:lnSpc>
              <a:defRPr sz="1100">
                <a:solidFill>
                  <a:srgbClr val="333F54"/>
                </a:solidFill>
                <a:latin typeface="Merriweather"/>
                <a:ea typeface="Merriweather"/>
                <a:cs typeface="Merriweather"/>
                <a:sym typeface="Merriweather"/>
              </a:defRPr>
            </a:pPr>
            <a:r>
              <a:rPr dirty="0" smtClean="0"/>
              <a:t>When </a:t>
            </a:r>
            <a:r>
              <a:rPr dirty="0"/>
              <a:t>data is available to provide instant verification </a:t>
            </a:r>
            <a:br>
              <a:rPr dirty="0"/>
            </a:br>
            <a:r>
              <a:rPr dirty="0"/>
              <a:t>or program staff take on the responsibility to manually </a:t>
            </a:r>
            <a:br>
              <a:rPr dirty="0"/>
            </a:br>
            <a:r>
              <a:rPr dirty="0"/>
              <a:t>verify applicant eligibility, the amount of back-and-forth </a:t>
            </a:r>
            <a:br>
              <a:rPr dirty="0"/>
            </a:br>
            <a:r>
              <a:rPr dirty="0"/>
              <a:t>between applicant and agency drops significantly, </a:t>
            </a:r>
            <a:br>
              <a:rPr dirty="0"/>
            </a:br>
            <a:r>
              <a:rPr dirty="0"/>
              <a:t>improving timeliness in response to applicants and </a:t>
            </a:r>
            <a:br>
              <a:rPr dirty="0"/>
            </a:br>
            <a:r>
              <a:rPr dirty="0"/>
              <a:t>internal efficiency.</a:t>
            </a:r>
          </a:p>
          <a:p>
            <a:pPr>
              <a:lnSpc>
                <a:spcPct val="115000"/>
              </a:lnSpc>
              <a:defRPr sz="1200">
                <a:solidFill>
                  <a:srgbClr val="0071BC"/>
                </a:solidFill>
                <a:latin typeface="Merriweather"/>
                <a:ea typeface="Merriweather"/>
                <a:cs typeface="Merriweather"/>
                <a:sym typeface="Merriweather"/>
              </a:defRPr>
            </a:pPr>
            <a:endParaRPr dirty="0"/>
          </a:p>
        </p:txBody>
      </p:sp>
      <p:sp>
        <p:nvSpPr>
          <p:cNvPr id="625" name="Shape 625"/>
          <p:cNvSpPr/>
          <p:nvPr/>
        </p:nvSpPr>
        <p:spPr>
          <a:xfrm>
            <a:off x="141524" y="76024"/>
            <a:ext cx="6603302"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b="1">
                <a:solidFill>
                  <a:srgbClr val="576579"/>
                </a:solidFill>
                <a:latin typeface="Source Sans Pro"/>
                <a:ea typeface="Source Sans Pro"/>
                <a:cs typeface="Source Sans Pro"/>
                <a:sym typeface="Source Sans Pro"/>
              </a:defRPr>
            </a:lvl1pPr>
          </a:lstStyle>
          <a:p>
            <a:r>
              <a:t>DESIGN PRINCIPLES</a:t>
            </a:r>
          </a:p>
        </p:txBody>
      </p:sp>
      <p:sp>
        <p:nvSpPr>
          <p:cNvPr id="626" name="Shape 626"/>
          <p:cNvSpPr/>
          <p:nvPr/>
        </p:nvSpPr>
        <p:spPr>
          <a:xfrm>
            <a:off x="206675" y="499975"/>
            <a:ext cx="8665501" cy="1"/>
          </a:xfrm>
          <a:prstGeom prst="line">
            <a:avLst/>
          </a:prstGeom>
          <a:ln>
            <a:solidFill>
              <a:srgbClr val="72849E"/>
            </a:solidFill>
          </a:ln>
        </p:spPr>
        <p:txBody>
          <a:bodyPr lIns="45719" rIns="45719"/>
          <a:lstStyle/>
          <a:p>
            <a:endParaRPr/>
          </a:p>
        </p:txBody>
      </p:sp>
    </p:spTree>
  </p:cSld>
  <p:clrMapOvr>
    <a:masterClrMapping/>
  </p:clrMapOvr>
  <p:transition xmlns:p14="http://schemas.microsoft.com/office/powerpoint/2010/mai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p:nvPr/>
        </p:nvSpPr>
        <p:spPr>
          <a:xfrm>
            <a:off x="580025" y="838200"/>
            <a:ext cx="7468500" cy="218928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dirty="0"/>
              <a:t>Applicants have more success when government enrollment services...</a:t>
            </a:r>
          </a:p>
          <a:p>
            <a:pPr>
              <a:lnSpc>
                <a:spcPct val="115000"/>
              </a:lnSpc>
              <a:defRPr i="1">
                <a:solidFill>
                  <a:srgbClr val="0D71BC"/>
                </a:solidFill>
                <a:latin typeface="Merriweather"/>
                <a:ea typeface="Merriweather"/>
                <a:cs typeface="Merriweather"/>
                <a:sym typeface="Merriweather"/>
              </a:defRPr>
            </a:pPr>
            <a:endParaRPr dirty="0"/>
          </a:p>
          <a:p>
            <a:pPr>
              <a:lnSpc>
                <a:spcPct val="115000"/>
              </a:lnSpc>
              <a:defRPr sz="1900" b="1">
                <a:solidFill>
                  <a:srgbClr val="0D71BC"/>
                </a:solidFill>
                <a:latin typeface="Merriweather"/>
                <a:ea typeface="Merriweather"/>
                <a:cs typeface="Merriweather"/>
                <a:sym typeface="Merriweather"/>
              </a:defRPr>
            </a:pPr>
            <a:r>
              <a:rPr dirty="0"/>
              <a:t>Continuously invest </a:t>
            </a:r>
            <a:br>
              <a:rPr dirty="0"/>
            </a:br>
            <a:r>
              <a:rPr lang="en-US" dirty="0" smtClean="0"/>
              <a:t>in </a:t>
            </a:r>
            <a:r>
              <a:rPr dirty="0" smtClean="0"/>
              <a:t>increasing </a:t>
            </a:r>
            <a:r>
              <a:rPr dirty="0"/>
              <a:t>efficiency.</a:t>
            </a:r>
            <a:endParaRPr i="1" dirty="0"/>
          </a:p>
          <a:p>
            <a:pPr>
              <a:lnSpc>
                <a:spcPct val="115000"/>
              </a:lnSpc>
              <a:defRPr i="1">
                <a:solidFill>
                  <a:srgbClr val="0D71BC"/>
                </a:solidFill>
                <a:latin typeface="Merriweather"/>
                <a:ea typeface="Merriweather"/>
                <a:cs typeface="Merriweather"/>
                <a:sym typeface="Merriweather"/>
              </a:defRPr>
            </a:pPr>
            <a:endParaRPr i="1" dirty="0"/>
          </a:p>
          <a:p>
            <a:pPr>
              <a:lnSpc>
                <a:spcPct val="120000"/>
              </a:lnSpc>
              <a:defRPr>
                <a:solidFill>
                  <a:srgbClr val="0D71BC"/>
                </a:solidFill>
                <a:latin typeface="Source sans pro"/>
                <a:ea typeface="Source sans pro"/>
                <a:cs typeface="Source sans pro"/>
                <a:sym typeface="Source sans pro"/>
              </a:defRPr>
            </a:pPr>
            <a:r>
              <a:rPr dirty="0"/>
              <a:t>WHAT THIS MEANS FOR SERVICE OPERATIONS:</a:t>
            </a:r>
            <a:br>
              <a:rPr dirty="0"/>
            </a:br>
            <a:endParaRPr dirty="0"/>
          </a:p>
        </p:txBody>
      </p:sp>
      <p:sp>
        <p:nvSpPr>
          <p:cNvPr id="629" name="Shape 629"/>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b="1">
                <a:solidFill>
                  <a:srgbClr val="576579"/>
                </a:solidFill>
                <a:latin typeface="Source Sans Pro"/>
                <a:ea typeface="Source Sans Pro"/>
                <a:cs typeface="Source Sans Pro"/>
                <a:sym typeface="Source Sans Pro"/>
              </a:defRPr>
            </a:lvl1pPr>
          </a:lstStyle>
          <a:p>
            <a:r>
              <a:rPr lang="en-US" dirty="0" smtClean="0"/>
              <a:t>ENROLLMENT OPERATIONS // </a:t>
            </a:r>
            <a:r>
              <a:rPr b="0" dirty="0" smtClean="0"/>
              <a:t>DESIGN </a:t>
            </a:r>
            <a:r>
              <a:rPr b="0" dirty="0"/>
              <a:t>PRINCIPLES</a:t>
            </a:r>
          </a:p>
        </p:txBody>
      </p:sp>
      <p:sp>
        <p:nvSpPr>
          <p:cNvPr id="630" name="Shape 630"/>
          <p:cNvSpPr/>
          <p:nvPr/>
        </p:nvSpPr>
        <p:spPr>
          <a:xfrm>
            <a:off x="206675" y="499975"/>
            <a:ext cx="8665501" cy="1"/>
          </a:xfrm>
          <a:prstGeom prst="line">
            <a:avLst/>
          </a:prstGeom>
          <a:ln>
            <a:solidFill>
              <a:srgbClr val="72849E"/>
            </a:solidFill>
          </a:ln>
        </p:spPr>
        <p:txBody>
          <a:bodyPr lIns="45719" rIns="45719"/>
          <a:lstStyle/>
          <a:p>
            <a:endParaRPr/>
          </a:p>
        </p:txBody>
      </p:sp>
      <p:sp>
        <p:nvSpPr>
          <p:cNvPr id="631" name="Shape 631"/>
          <p:cNvSpPr/>
          <p:nvPr/>
        </p:nvSpPr>
        <p:spPr>
          <a:xfrm>
            <a:off x="648424" y="2698600"/>
            <a:ext cx="7400102" cy="2233233"/>
          </a:xfrm>
          <a:prstGeom prst="rect">
            <a:avLst/>
          </a:prstGeom>
          <a:ln w="12700">
            <a:miter lim="400000"/>
          </a:ln>
          <a:extLst>
            <a:ext uri="{C572A759-6A51-4108-AA02-DFA0A04FC94B}">
              <ma14:wrappingTextBoxFlag xmlns:ma14="http://schemas.microsoft.com/office/mac/drawingml/2011/main" val="1"/>
            </a:ext>
          </a:extLst>
        </p:spPr>
        <p:txBody>
          <a:bodyPr lIns="45719" rIns="45719" numCol="2" spcCol="274320">
            <a:noAutofit/>
          </a:bodyPr>
          <a:lstStyle/>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Evaluate the effectiveness of current practices at regular intervals which helps program staff identify ways they could improve.</a:t>
            </a:r>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Invest in training and supporting workforce culture change that allows for family-centered and efficiency-based operational models.</a:t>
            </a:r>
          </a:p>
          <a:p>
            <a:pPr indent="152400">
              <a:lnSpc>
                <a:spcPct val="120000"/>
              </a:lnSpc>
              <a:spcBef>
                <a:spcPts val="1000"/>
              </a:spcBef>
              <a:defRPr sz="1100">
                <a:solidFill>
                  <a:srgbClr val="333F54"/>
                </a:solidFill>
                <a:latin typeface="Merriweather"/>
                <a:ea typeface="Merriweather"/>
                <a:cs typeface="Merriweather"/>
                <a:sym typeface="Merriweather"/>
              </a:defRPr>
            </a:pPr>
            <a:endParaRPr dirty="0"/>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Reducing the number of hands on each application minimizes clerical errors and steps in the process.</a:t>
            </a:r>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Web-based case management systems help reduce reliance on cumbersome paper forms and files, and decentralizes information so that data can be accessed anywhere. </a:t>
            </a:r>
          </a:p>
          <a:p>
            <a:pPr>
              <a:lnSpc>
                <a:spcPct val="120000"/>
              </a:lnSpc>
              <a:spcBef>
                <a:spcPts val="1000"/>
              </a:spcBef>
              <a:defRPr sz="1100">
                <a:solidFill>
                  <a:srgbClr val="333F54"/>
                </a:solidFill>
                <a:latin typeface="Merriweather"/>
                <a:ea typeface="Merriweather"/>
                <a:cs typeface="Merriweather"/>
                <a:sym typeface="Merriweather"/>
              </a:defRPr>
            </a:pPr>
            <a:endParaRPr dirty="0"/>
          </a:p>
        </p:txBody>
      </p:sp>
    </p:spTree>
  </p:cSld>
  <p:clrMapOvr>
    <a:masterClrMapping/>
  </p:clrMapOvr>
  <p:transition xmlns:p14="http://schemas.microsoft.com/office/powerpoint/2010/mai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p:nvPr/>
        </p:nvSpPr>
        <p:spPr>
          <a:xfrm>
            <a:off x="580025" y="838200"/>
            <a:ext cx="7016699" cy="206372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t>Applicants have more success when government enrollment services...</a:t>
            </a:r>
          </a:p>
          <a:p>
            <a:pPr>
              <a:lnSpc>
                <a:spcPct val="115000"/>
              </a:lnSpc>
              <a:defRPr i="1">
                <a:solidFill>
                  <a:srgbClr val="0D71BC"/>
                </a:solidFill>
                <a:latin typeface="Merriweather"/>
                <a:ea typeface="Merriweather"/>
                <a:cs typeface="Merriweather"/>
                <a:sym typeface="Merriweather"/>
              </a:defRPr>
            </a:pPr>
            <a:endParaRPr/>
          </a:p>
          <a:p>
            <a:pPr>
              <a:lnSpc>
                <a:spcPct val="115000"/>
              </a:lnSpc>
              <a:defRPr sz="1900" b="1">
                <a:solidFill>
                  <a:srgbClr val="0D71BC"/>
                </a:solidFill>
                <a:latin typeface="Merriweather"/>
                <a:ea typeface="Merriweather"/>
                <a:cs typeface="Merriweather"/>
                <a:sym typeface="Merriweather"/>
              </a:defRPr>
            </a:pPr>
            <a:r>
              <a:t>Are integrated, to help serve individuals </a:t>
            </a:r>
            <a:br/>
            <a:r>
              <a:t>and families more holistically. </a:t>
            </a:r>
          </a:p>
          <a:p>
            <a:pPr>
              <a:lnSpc>
                <a:spcPct val="115000"/>
              </a:lnSpc>
              <a:defRPr i="1">
                <a:solidFill>
                  <a:srgbClr val="0D71BC"/>
                </a:solidFill>
                <a:latin typeface="Merriweather"/>
                <a:ea typeface="Merriweather"/>
                <a:cs typeface="Merriweather"/>
                <a:sym typeface="Merriweather"/>
              </a:defRPr>
            </a:pPr>
            <a:endParaRPr/>
          </a:p>
          <a:p>
            <a:pPr>
              <a:lnSpc>
                <a:spcPct val="115000"/>
              </a:lnSpc>
              <a:defRPr>
                <a:solidFill>
                  <a:srgbClr val="0D71BC"/>
                </a:solidFill>
                <a:latin typeface="Source sans pro"/>
                <a:ea typeface="Source sans pro"/>
                <a:cs typeface="Source sans pro"/>
                <a:sym typeface="Source sans pro"/>
              </a:defRPr>
            </a:pPr>
            <a:r>
              <a:t>WHAT THIS MEANS FOR SERVICE OPERATIONS:</a:t>
            </a:r>
            <a:br/>
            <a:endParaRPr/>
          </a:p>
        </p:txBody>
      </p:sp>
      <p:sp>
        <p:nvSpPr>
          <p:cNvPr id="634" name="Shape 634"/>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b="1">
                <a:solidFill>
                  <a:srgbClr val="576579"/>
                </a:solidFill>
                <a:latin typeface="Source Sans Pro"/>
                <a:ea typeface="Source Sans Pro"/>
                <a:cs typeface="Source Sans Pro"/>
                <a:sym typeface="Source Sans Pro"/>
              </a:defRPr>
            </a:lvl1pPr>
          </a:lstStyle>
          <a:p>
            <a:r>
              <a:rPr lang="en-US" dirty="0"/>
              <a:t>ENROLLMENT OPERATIONS // </a:t>
            </a:r>
            <a:r>
              <a:rPr lang="en-US" b="0" dirty="0"/>
              <a:t>DESIGN PRINCIPLES</a:t>
            </a:r>
          </a:p>
        </p:txBody>
      </p:sp>
      <p:sp>
        <p:nvSpPr>
          <p:cNvPr id="635" name="Shape 635"/>
          <p:cNvSpPr/>
          <p:nvPr/>
        </p:nvSpPr>
        <p:spPr>
          <a:xfrm>
            <a:off x="206675" y="499975"/>
            <a:ext cx="8665501" cy="1"/>
          </a:xfrm>
          <a:prstGeom prst="line">
            <a:avLst/>
          </a:prstGeom>
          <a:ln>
            <a:solidFill>
              <a:srgbClr val="72849E"/>
            </a:solidFill>
          </a:ln>
        </p:spPr>
        <p:txBody>
          <a:bodyPr lIns="45719" rIns="45719"/>
          <a:lstStyle/>
          <a:p>
            <a:endParaRPr/>
          </a:p>
        </p:txBody>
      </p:sp>
      <p:sp>
        <p:nvSpPr>
          <p:cNvPr id="636" name="Shape 636"/>
          <p:cNvSpPr/>
          <p:nvPr/>
        </p:nvSpPr>
        <p:spPr>
          <a:xfrm>
            <a:off x="647290" y="2698601"/>
            <a:ext cx="7400102" cy="2127399"/>
          </a:xfrm>
          <a:prstGeom prst="rect">
            <a:avLst/>
          </a:prstGeom>
          <a:ln w="12700">
            <a:miter lim="400000"/>
          </a:ln>
          <a:extLst>
            <a:ext uri="{C572A759-6A51-4108-AA02-DFA0A04FC94B}">
              <ma14:wrappingTextBoxFlag xmlns:ma14="http://schemas.microsoft.com/office/mac/drawingml/2011/main" val="1"/>
            </a:ext>
          </a:extLst>
        </p:spPr>
        <p:txBody>
          <a:bodyPr lIns="45719" rIns="45719" numCol="2" spcCol="274320">
            <a:noAutofit/>
          </a:bodyPr>
          <a:lstStyle/>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Taking a holistic view of the applicant and their family, program staff can suggest additional programs that an applicant may be eligible for beyond the programs they are actively seeking out.</a:t>
            </a:r>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Ask applicants for up-front consent for data-sharing across programs helps program staff assess an applicant’s eligibility must faster and more accurately. </a:t>
            </a:r>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Provide ways to apply for multiple benefits in one stop greatly improves applicant’s experience and increases their likelihood of successfully enrolling in all the programs they are eligible for.</a:t>
            </a:r>
          </a:p>
          <a:p>
            <a:pPr>
              <a:lnSpc>
                <a:spcPct val="120000"/>
              </a:lnSpc>
              <a:spcBef>
                <a:spcPts val="1000"/>
              </a:spcBef>
              <a:defRPr sz="1100">
                <a:solidFill>
                  <a:srgbClr val="333F54"/>
                </a:solidFill>
                <a:latin typeface="Merriweather"/>
                <a:ea typeface="Merriweather"/>
                <a:cs typeface="Merriweather"/>
                <a:sym typeface="Merriweather"/>
              </a:defRPr>
            </a:pPr>
            <a:endParaRPr dirty="0"/>
          </a:p>
        </p:txBody>
      </p:sp>
    </p:spTree>
  </p:cSld>
  <p:clrMapOvr>
    <a:masterClrMapping/>
  </p:clrMapOvr>
  <p:transition xmlns:p14="http://schemas.microsoft.com/office/powerpoint/2010/mai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p:nvPr/>
        </p:nvSpPr>
        <p:spPr>
          <a:xfrm>
            <a:off x="580025" y="838200"/>
            <a:ext cx="7468500" cy="206372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t>Applicants have more success when government enrollment services...</a:t>
            </a:r>
          </a:p>
          <a:p>
            <a:pPr>
              <a:lnSpc>
                <a:spcPct val="115000"/>
              </a:lnSpc>
              <a:defRPr i="1">
                <a:solidFill>
                  <a:srgbClr val="0D71BC"/>
                </a:solidFill>
                <a:latin typeface="Merriweather"/>
                <a:ea typeface="Merriweather"/>
                <a:cs typeface="Merriweather"/>
                <a:sym typeface="Merriweather"/>
              </a:defRPr>
            </a:pPr>
            <a:endParaRPr/>
          </a:p>
          <a:p>
            <a:pPr>
              <a:lnSpc>
                <a:spcPct val="115000"/>
              </a:lnSpc>
              <a:defRPr sz="1900" b="1">
                <a:solidFill>
                  <a:srgbClr val="0D71BC"/>
                </a:solidFill>
                <a:latin typeface="Merriweather"/>
                <a:ea typeface="Merriweather"/>
                <a:cs typeface="Merriweather"/>
                <a:sym typeface="Merriweather"/>
              </a:defRPr>
            </a:pPr>
            <a:r>
              <a:t>Use technology and multi-channel touchpoints to ensure people do not drop out during enrollment or renewal.</a:t>
            </a:r>
          </a:p>
          <a:p>
            <a:pPr>
              <a:lnSpc>
                <a:spcPct val="115000"/>
              </a:lnSpc>
              <a:defRPr i="1">
                <a:solidFill>
                  <a:srgbClr val="0D71BC"/>
                </a:solidFill>
                <a:latin typeface="Merriweather"/>
                <a:ea typeface="Merriweather"/>
                <a:cs typeface="Merriweather"/>
                <a:sym typeface="Merriweather"/>
              </a:defRPr>
            </a:pPr>
            <a:endParaRPr/>
          </a:p>
          <a:p>
            <a:pPr>
              <a:lnSpc>
                <a:spcPct val="115000"/>
              </a:lnSpc>
              <a:defRPr>
                <a:solidFill>
                  <a:srgbClr val="0D71BC"/>
                </a:solidFill>
                <a:latin typeface="Source sans pro"/>
                <a:ea typeface="Source sans pro"/>
                <a:cs typeface="Source sans pro"/>
                <a:sym typeface="Source sans pro"/>
              </a:defRPr>
            </a:pPr>
            <a:r>
              <a:t>WHAT THIS MEANS FOR SERVICE OPERATIONS:</a:t>
            </a:r>
            <a:br/>
            <a:endParaRPr/>
          </a:p>
        </p:txBody>
      </p:sp>
      <p:sp>
        <p:nvSpPr>
          <p:cNvPr id="639" name="Shape 639"/>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b="1">
                <a:solidFill>
                  <a:srgbClr val="576579"/>
                </a:solidFill>
                <a:latin typeface="Source Sans Pro"/>
                <a:ea typeface="Source Sans Pro"/>
                <a:cs typeface="Source Sans Pro"/>
                <a:sym typeface="Source Sans Pro"/>
              </a:defRPr>
            </a:lvl1pPr>
          </a:lstStyle>
          <a:p>
            <a:r>
              <a:rPr lang="en-US" dirty="0"/>
              <a:t>ENROLLMENT OPERATIONS // </a:t>
            </a:r>
            <a:r>
              <a:rPr lang="en-US" b="0" dirty="0"/>
              <a:t>DESIGN PRINCIPLES</a:t>
            </a:r>
          </a:p>
        </p:txBody>
      </p:sp>
      <p:sp>
        <p:nvSpPr>
          <p:cNvPr id="640" name="Shape 640"/>
          <p:cNvSpPr/>
          <p:nvPr/>
        </p:nvSpPr>
        <p:spPr>
          <a:xfrm>
            <a:off x="206675" y="499975"/>
            <a:ext cx="8665501" cy="1"/>
          </a:xfrm>
          <a:prstGeom prst="line">
            <a:avLst/>
          </a:prstGeom>
          <a:ln>
            <a:solidFill>
              <a:srgbClr val="72849E"/>
            </a:solidFill>
          </a:ln>
        </p:spPr>
        <p:txBody>
          <a:bodyPr lIns="45719" rIns="45719"/>
          <a:lstStyle/>
          <a:p>
            <a:endParaRPr/>
          </a:p>
        </p:txBody>
      </p:sp>
      <p:sp>
        <p:nvSpPr>
          <p:cNvPr id="641" name="Shape 641"/>
          <p:cNvSpPr/>
          <p:nvPr/>
        </p:nvSpPr>
        <p:spPr>
          <a:xfrm>
            <a:off x="648424" y="2698600"/>
            <a:ext cx="7400102" cy="1865463"/>
          </a:xfrm>
          <a:prstGeom prst="rect">
            <a:avLst/>
          </a:prstGeom>
          <a:ln w="12700">
            <a:miter lim="400000"/>
          </a:ln>
          <a:extLst>
            <a:ext uri="{C572A759-6A51-4108-AA02-DFA0A04FC94B}">
              <ma14:wrappingTextBoxFlag xmlns:ma14="http://schemas.microsoft.com/office/mac/drawingml/2011/main" val="1"/>
            </a:ext>
          </a:extLst>
        </p:spPr>
        <p:txBody>
          <a:bodyPr lIns="45719" rIns="45719" numCol="2">
            <a:noAutofit/>
          </a:bodyPr>
          <a:lstStyle/>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lang="en-US" dirty="0"/>
              <a:t>Measure and track user engagement and </a:t>
            </a:r>
            <a:br>
              <a:rPr lang="en-US" dirty="0"/>
            </a:br>
            <a:r>
              <a:rPr lang="en-US" dirty="0"/>
              <a:t>drop off at each stage of the process.</a:t>
            </a:r>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smtClean="0"/>
              <a:t>Auto</a:t>
            </a:r>
            <a:r>
              <a:rPr dirty="0"/>
              <a:t>-generate notifications helps ensure applicants don’t miss critical changes to </a:t>
            </a:r>
            <a:r>
              <a:rPr lang="en-US" dirty="0" smtClean="0"/>
              <a:t/>
            </a:r>
            <a:br>
              <a:rPr lang="en-US" dirty="0" smtClean="0"/>
            </a:br>
            <a:r>
              <a:rPr dirty="0" smtClean="0"/>
              <a:t>their </a:t>
            </a:r>
            <a:r>
              <a:rPr dirty="0"/>
              <a:t>benefits, and helps inform them of other programs they may be eligible for. </a:t>
            </a:r>
            <a:r>
              <a:rPr lang="en-US" dirty="0" smtClean="0"/>
              <a:t/>
            </a:r>
            <a:br>
              <a:rPr lang="en-US" dirty="0" smtClean="0"/>
            </a:br>
            <a:endParaRPr dirty="0"/>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Enable the option for people to verbally </a:t>
            </a:r>
            <a:r>
              <a:rPr lang="en-US" dirty="0" smtClean="0"/>
              <a:t/>
            </a:r>
            <a:br>
              <a:rPr lang="en-US" dirty="0" smtClean="0"/>
            </a:br>
            <a:r>
              <a:rPr dirty="0" smtClean="0"/>
              <a:t>sign </a:t>
            </a:r>
            <a:r>
              <a:rPr dirty="0"/>
              <a:t>via telephonic signature </a:t>
            </a:r>
            <a:r>
              <a:rPr dirty="0" smtClean="0"/>
              <a:t>for </a:t>
            </a:r>
            <a:r>
              <a:rPr dirty="0"/>
              <a:t>phone applications and renewals</a:t>
            </a:r>
            <a:r>
              <a:rPr dirty="0" smtClean="0"/>
              <a:t>.</a:t>
            </a:r>
            <a:endParaRPr dirty="0"/>
          </a:p>
          <a:p>
            <a:pPr marL="457200" indent="-304800">
              <a:lnSpc>
                <a:spcPct val="120000"/>
              </a:lnSpc>
              <a:spcBef>
                <a:spcPts val="1000"/>
              </a:spcBef>
              <a:buClr>
                <a:srgbClr val="0071BC"/>
              </a:buClr>
              <a:buSzPct val="100000"/>
              <a:buFont typeface="Helvetica"/>
              <a:buChar char="●"/>
              <a:defRPr sz="1100">
                <a:solidFill>
                  <a:srgbClr val="333F54"/>
                </a:solidFill>
                <a:latin typeface="Merriweather"/>
                <a:ea typeface="Merriweather"/>
                <a:cs typeface="Merriweather"/>
                <a:sym typeface="Merriweather"/>
              </a:defRPr>
            </a:pPr>
            <a:r>
              <a:rPr dirty="0"/>
              <a:t>Ensure information resources have good multi-language </a:t>
            </a:r>
            <a:r>
              <a:rPr dirty="0" smtClean="0"/>
              <a:t>support </a:t>
            </a:r>
            <a:r>
              <a:rPr dirty="0"/>
              <a:t>and use clear, plain language </a:t>
            </a:r>
            <a:r>
              <a:rPr lang="en-US" dirty="0" smtClean="0"/>
              <a:t>to </a:t>
            </a:r>
            <a:r>
              <a:rPr dirty="0" smtClean="0"/>
              <a:t>help </a:t>
            </a:r>
            <a:r>
              <a:rPr dirty="0"/>
              <a:t>lower barriers for applicants seeking assistance. </a:t>
            </a:r>
          </a:p>
          <a:p>
            <a:pPr>
              <a:lnSpc>
                <a:spcPct val="115000"/>
              </a:lnSpc>
              <a:spcBef>
                <a:spcPts val="1000"/>
              </a:spcBef>
              <a:defRPr sz="1200">
                <a:solidFill>
                  <a:srgbClr val="333F54"/>
                </a:solidFill>
                <a:latin typeface="Merriweather"/>
                <a:ea typeface="Merriweather"/>
                <a:cs typeface="Merriweather"/>
                <a:sym typeface="Merriweather"/>
              </a:defRPr>
            </a:pPr>
            <a:endParaRPr dirty="0"/>
          </a:p>
        </p:txBody>
      </p:sp>
    </p:spTree>
  </p:cSld>
  <p:clrMapOvr>
    <a:masterClrMapping/>
  </p:clrMapOvr>
  <p:transition xmlns:p14="http://schemas.microsoft.com/office/powerpoint/2010/mai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p:nvPr/>
        </p:nvSpPr>
        <p:spPr>
          <a:xfrm>
            <a:off x="580025" y="838200"/>
            <a:ext cx="8292149" cy="282817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dirty="0"/>
              <a:t>Applicants have more success when government enrollment services...</a:t>
            </a:r>
          </a:p>
          <a:p>
            <a:pPr>
              <a:lnSpc>
                <a:spcPct val="115000"/>
              </a:lnSpc>
              <a:spcBef>
                <a:spcPts val="1800"/>
              </a:spcBef>
              <a:defRPr sz="1900" b="1">
                <a:solidFill>
                  <a:srgbClr val="0D71BC"/>
                </a:solidFill>
                <a:latin typeface="Merriweather"/>
                <a:ea typeface="Merriweather"/>
                <a:cs typeface="Merriweather"/>
                <a:sym typeface="Merriweather"/>
              </a:defRPr>
            </a:pPr>
            <a:r>
              <a:rPr dirty="0" smtClean="0"/>
              <a:t>Empower </a:t>
            </a:r>
            <a:r>
              <a:rPr dirty="0"/>
              <a:t>staff to use their judgment and discretion, </a:t>
            </a:r>
            <a:r>
              <a:rPr lang="en-US" dirty="0" smtClean="0"/>
              <a:t/>
            </a:r>
            <a:br>
              <a:rPr lang="en-US" dirty="0" smtClean="0"/>
            </a:br>
            <a:r>
              <a:rPr dirty="0" smtClean="0"/>
              <a:t>moving </a:t>
            </a:r>
            <a:r>
              <a:rPr dirty="0"/>
              <a:t>from a ‘line worker’ model and increasing </a:t>
            </a:r>
            <a:r>
              <a:rPr lang="en-US" dirty="0" smtClean="0"/>
              <a:t/>
            </a:r>
            <a:br>
              <a:rPr lang="en-US" dirty="0" smtClean="0"/>
            </a:br>
            <a:r>
              <a:rPr dirty="0" smtClean="0"/>
              <a:t>effectiveness </a:t>
            </a:r>
            <a:r>
              <a:rPr dirty="0"/>
              <a:t>and satisfaction for both staff and applicants.</a:t>
            </a:r>
          </a:p>
          <a:p>
            <a:pPr>
              <a:lnSpc>
                <a:spcPct val="115000"/>
              </a:lnSpc>
              <a:defRPr i="1">
                <a:solidFill>
                  <a:srgbClr val="0D71BC"/>
                </a:solidFill>
                <a:latin typeface="Merriweather"/>
                <a:ea typeface="Merriweather"/>
                <a:cs typeface="Merriweather"/>
                <a:sym typeface="Merriweather"/>
              </a:defRPr>
            </a:pPr>
            <a:endParaRPr dirty="0"/>
          </a:p>
          <a:p>
            <a:pPr>
              <a:lnSpc>
                <a:spcPct val="115000"/>
              </a:lnSpc>
              <a:defRPr>
                <a:solidFill>
                  <a:srgbClr val="0D71BC"/>
                </a:solidFill>
                <a:latin typeface="Source sans pro"/>
                <a:ea typeface="Source sans pro"/>
                <a:cs typeface="Source sans pro"/>
                <a:sym typeface="Source sans pro"/>
              </a:defRPr>
            </a:pPr>
            <a:r>
              <a:rPr dirty="0"/>
              <a:t>WHAT THIS MEANS FOR SERVICE OPERATIONS:</a:t>
            </a:r>
            <a:br>
              <a:rPr dirty="0"/>
            </a:br>
            <a:endParaRPr dirty="0"/>
          </a:p>
          <a:p>
            <a:pPr>
              <a:lnSpc>
                <a:spcPct val="115000"/>
              </a:lnSpc>
              <a:spcBef>
                <a:spcPts val="1000"/>
              </a:spcBef>
              <a:defRPr sz="1200">
                <a:solidFill>
                  <a:srgbClr val="0071BC"/>
                </a:solidFill>
                <a:latin typeface="Merriweather"/>
                <a:ea typeface="Merriweather"/>
                <a:cs typeface="Merriweather"/>
                <a:sym typeface="Merriweather"/>
              </a:defRPr>
            </a:pPr>
            <a:endParaRPr dirty="0"/>
          </a:p>
        </p:txBody>
      </p:sp>
      <p:sp>
        <p:nvSpPr>
          <p:cNvPr id="644" name="Shape 644"/>
          <p:cNvSpPr/>
          <p:nvPr/>
        </p:nvSpPr>
        <p:spPr>
          <a:xfrm>
            <a:off x="141524" y="76024"/>
            <a:ext cx="6603302"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b="1">
                <a:solidFill>
                  <a:srgbClr val="576579"/>
                </a:solidFill>
                <a:latin typeface="Source Sans Pro"/>
                <a:ea typeface="Source Sans Pro"/>
                <a:cs typeface="Source Sans Pro"/>
                <a:sym typeface="Source Sans Pro"/>
              </a:defRPr>
            </a:lvl1pPr>
          </a:lstStyle>
          <a:p>
            <a:r>
              <a:rPr lang="en-US" dirty="0"/>
              <a:t>ENROLLMENT OPERATIONS // </a:t>
            </a:r>
            <a:r>
              <a:rPr lang="en-US" b="0" dirty="0"/>
              <a:t>DESIGN PRINCIPLES</a:t>
            </a:r>
          </a:p>
        </p:txBody>
      </p:sp>
      <p:sp>
        <p:nvSpPr>
          <p:cNvPr id="645" name="Shape 645"/>
          <p:cNvSpPr/>
          <p:nvPr/>
        </p:nvSpPr>
        <p:spPr>
          <a:xfrm>
            <a:off x="206675" y="499975"/>
            <a:ext cx="8665501" cy="1"/>
          </a:xfrm>
          <a:prstGeom prst="line">
            <a:avLst/>
          </a:prstGeom>
          <a:ln>
            <a:solidFill>
              <a:srgbClr val="72849E"/>
            </a:solidFill>
          </a:ln>
        </p:spPr>
        <p:txBody>
          <a:bodyPr lIns="45719" rIns="45719"/>
          <a:lstStyle/>
          <a:p>
            <a:endParaRPr/>
          </a:p>
        </p:txBody>
      </p:sp>
      <p:sp>
        <p:nvSpPr>
          <p:cNvPr id="646" name="Shape 646"/>
          <p:cNvSpPr/>
          <p:nvPr/>
        </p:nvSpPr>
        <p:spPr>
          <a:xfrm>
            <a:off x="659404" y="3027431"/>
            <a:ext cx="7740400" cy="2264235"/>
          </a:xfrm>
          <a:prstGeom prst="rect">
            <a:avLst/>
          </a:prstGeom>
          <a:ln w="12700">
            <a:miter lim="400000"/>
          </a:ln>
          <a:extLst>
            <a:ext uri="{C572A759-6A51-4108-AA02-DFA0A04FC94B}">
              <ma14:wrappingTextBoxFlag xmlns:ma14="http://schemas.microsoft.com/office/mac/drawingml/2011/main" val="1"/>
            </a:ext>
          </a:extLst>
        </p:spPr>
        <p:txBody>
          <a:bodyPr lIns="45719" rIns="45719" numCol="2" spcCol="365760">
            <a:noAutofit/>
          </a:bodyPr>
          <a:lstStyle/>
          <a:p>
            <a:pPr marL="444500" indent="-285750">
              <a:lnSpc>
                <a:spcPct val="120000"/>
              </a:lnSpc>
              <a:spcBef>
                <a:spcPts val="1000"/>
              </a:spcBef>
              <a:buClr>
                <a:srgbClr val="0071BC"/>
              </a:buClr>
              <a:buSzPct val="150000"/>
              <a:buFont typeface="Arial"/>
              <a:buChar char="•"/>
              <a:defRPr sz="1100">
                <a:solidFill>
                  <a:srgbClr val="333F54"/>
                </a:solidFill>
                <a:latin typeface="Merriweather"/>
                <a:ea typeface="Merriweather"/>
                <a:cs typeface="Merriweather"/>
                <a:sym typeface="Merriweather"/>
              </a:defRPr>
            </a:pPr>
            <a:r>
              <a:rPr dirty="0"/>
              <a:t>When program staff take the few extra minutes to double-check information with an applicant or follow-up directly, they greatly increase the applicant’s chance of successful enrollment.</a:t>
            </a:r>
          </a:p>
          <a:p>
            <a:pPr marL="444500" indent="-285750">
              <a:lnSpc>
                <a:spcPct val="120000"/>
              </a:lnSpc>
              <a:spcBef>
                <a:spcPts val="1000"/>
              </a:spcBef>
              <a:buClr>
                <a:srgbClr val="0071BC"/>
              </a:buClr>
              <a:buSzPct val="150000"/>
              <a:buFont typeface="Arial"/>
              <a:buChar char="•"/>
              <a:defRPr sz="1100">
                <a:solidFill>
                  <a:srgbClr val="333F54"/>
                </a:solidFill>
                <a:latin typeface="Merriweather"/>
                <a:ea typeface="Merriweather"/>
                <a:cs typeface="Merriweather"/>
                <a:sym typeface="Merriweather"/>
              </a:defRPr>
            </a:pPr>
            <a:r>
              <a:rPr dirty="0"/>
              <a:t>Ensure staff are equipped with accurate and up-to-date info to empower them to truly assist applicants throughout the process.</a:t>
            </a:r>
          </a:p>
          <a:p>
            <a:pPr indent="158750">
              <a:lnSpc>
                <a:spcPct val="120000"/>
              </a:lnSpc>
              <a:spcBef>
                <a:spcPts val="1000"/>
              </a:spcBef>
              <a:defRPr sz="1100">
                <a:solidFill>
                  <a:srgbClr val="333F54"/>
                </a:solidFill>
                <a:latin typeface="Merriweather"/>
                <a:ea typeface="Merriweather"/>
                <a:cs typeface="Merriweather"/>
                <a:sym typeface="Merriweather"/>
              </a:defRPr>
            </a:pPr>
            <a:endParaRPr dirty="0"/>
          </a:p>
        </p:txBody>
      </p:sp>
      <p:sp>
        <p:nvSpPr>
          <p:cNvPr id="2" name="Rectangle 1"/>
          <p:cNvSpPr/>
          <p:nvPr/>
        </p:nvSpPr>
        <p:spPr>
          <a:xfrm>
            <a:off x="4572000" y="3113138"/>
            <a:ext cx="3763818" cy="1454757"/>
          </a:xfrm>
          <a:prstGeom prst="rect">
            <a:avLst/>
          </a:prstGeom>
        </p:spPr>
        <p:txBody>
          <a:bodyPr wrap="square">
            <a:spAutoFit/>
          </a:bodyPr>
          <a:lstStyle/>
          <a:p>
            <a:pPr lvl="1">
              <a:lnSpc>
                <a:spcPct val="120000"/>
              </a:lnSpc>
              <a:spcBef>
                <a:spcPts val="1000"/>
              </a:spcBef>
              <a:defRPr sz="1100" i="1">
                <a:solidFill>
                  <a:srgbClr val="333F54"/>
                </a:solidFill>
                <a:latin typeface="Merriweather"/>
                <a:ea typeface="Merriweather"/>
                <a:cs typeface="Merriweather"/>
                <a:sym typeface="Merriweather"/>
              </a:defRPr>
            </a:pPr>
            <a:r>
              <a:rPr lang="en-US" dirty="0" smtClean="0"/>
              <a:t>“We </a:t>
            </a:r>
            <a:r>
              <a:rPr lang="en-US" dirty="0"/>
              <a:t>hire people to solve problems, not read scripts.</a:t>
            </a:r>
            <a:r>
              <a:rPr lang="en-US" dirty="0" smtClean="0"/>
              <a:t>”</a:t>
            </a:r>
          </a:p>
          <a:p>
            <a:pPr lvl="1">
              <a:lnSpc>
                <a:spcPct val="120000"/>
              </a:lnSpc>
              <a:spcBef>
                <a:spcPts val="1000"/>
              </a:spcBef>
              <a:defRPr sz="1100" i="1">
                <a:solidFill>
                  <a:srgbClr val="333F54"/>
                </a:solidFill>
                <a:latin typeface="Merriweather"/>
                <a:ea typeface="Merriweather"/>
                <a:cs typeface="Merriweather"/>
                <a:sym typeface="Merriweather"/>
              </a:defRPr>
            </a:pPr>
            <a:r>
              <a:rPr lang="en-US" dirty="0" smtClean="0"/>
              <a:t>"</a:t>
            </a:r>
            <a:r>
              <a:rPr lang="en-US" dirty="0"/>
              <a:t>We're not about titles. We all do whatever it takes.</a:t>
            </a:r>
            <a:r>
              <a:rPr lang="en-US" dirty="0" smtClean="0"/>
              <a:t>”</a:t>
            </a:r>
          </a:p>
          <a:p>
            <a:pPr lvl="1">
              <a:lnSpc>
                <a:spcPct val="140000"/>
              </a:lnSpc>
              <a:spcBef>
                <a:spcPts val="1000"/>
              </a:spcBef>
              <a:defRPr sz="1100" i="1">
                <a:solidFill>
                  <a:srgbClr val="333F54"/>
                </a:solidFill>
                <a:latin typeface="Merriweather"/>
                <a:ea typeface="Merriweather"/>
                <a:cs typeface="Merriweather"/>
                <a:sym typeface="Merriweather"/>
              </a:defRPr>
            </a:pPr>
            <a:r>
              <a:rPr lang="en-US" dirty="0" smtClean="0"/>
              <a:t>"</a:t>
            </a:r>
            <a:r>
              <a:rPr lang="en-US" dirty="0"/>
              <a:t>I always try to call before I reject </a:t>
            </a:r>
            <a:r>
              <a:rPr lang="en-US" dirty="0" smtClean="0"/>
              <a:t>because </a:t>
            </a:r>
            <a:r>
              <a:rPr lang="en-US" dirty="0"/>
              <a:t>sometimes  </a:t>
            </a:r>
            <a:r>
              <a:rPr lang="en-US" dirty="0" smtClean="0"/>
              <a:t> </a:t>
            </a:r>
            <a:br>
              <a:rPr lang="en-US" dirty="0" smtClean="0"/>
            </a:br>
            <a:r>
              <a:rPr lang="en-US" dirty="0" smtClean="0"/>
              <a:t>  I'm </a:t>
            </a:r>
            <a:r>
              <a:rPr lang="en-US" dirty="0"/>
              <a:t>just missing a small piece of info.  </a:t>
            </a:r>
            <a:r>
              <a:rPr lang="en-US" dirty="0" smtClean="0"/>
              <a:t> </a:t>
            </a:r>
            <a:r>
              <a:rPr lang="en-US" dirty="0"/>
              <a:t>This isn't </a:t>
            </a:r>
            <a:r>
              <a:rPr lang="en-US" dirty="0" smtClean="0"/>
              <a:t/>
            </a:r>
            <a:br>
              <a:rPr lang="en-US" dirty="0" smtClean="0"/>
            </a:br>
            <a:r>
              <a:rPr lang="en-US" dirty="0" smtClean="0"/>
              <a:t>  a </a:t>
            </a:r>
            <a:r>
              <a:rPr lang="en-US" dirty="0"/>
              <a:t>policy, I just like to do this.”</a:t>
            </a:r>
          </a:p>
        </p:txBody>
      </p:sp>
    </p:spTree>
  </p:cSld>
  <p:clrMapOvr>
    <a:masterClrMapping/>
  </p:clrMapOvr>
  <p:transition xmlns:p14="http://schemas.microsoft.com/office/powerpoint/2010/mai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43"/>
          <p:cNvSpPr/>
          <p:nvPr/>
        </p:nvSpPr>
        <p:spPr>
          <a:xfrm>
            <a:off x="672391" y="6634018"/>
            <a:ext cx="3414702" cy="92252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“I don’t </a:t>
            </a:r>
            <a:r>
              <a:rPr lang="en-US" i="1" dirty="0">
                <a:solidFill>
                  <a:srgbClr val="FFFFFF"/>
                </a:solidFill>
                <a:sym typeface="Merriweather"/>
              </a:rPr>
              <a:t>want </a:t>
            </a:r>
            <a:r>
              <a:rPr lang="en-US" i="1" dirty="0" smtClean="0">
                <a:solidFill>
                  <a:srgbClr val="FFFFFF"/>
                </a:solidFill>
                <a:sym typeface="Merriweather"/>
              </a:rPr>
              <a:t>email. I don’t want a computer. </a:t>
            </a:r>
            <a:r>
              <a:rPr lang="en-US" i="1" dirty="0">
                <a:solidFill>
                  <a:srgbClr val="FFFFFF"/>
                </a:solidFill>
                <a:sym typeface="Merriweather"/>
              </a:rPr>
              <a:t>I</a:t>
            </a:r>
            <a:r>
              <a:rPr lang="en-US" i="1" dirty="0" smtClean="0">
                <a:solidFill>
                  <a:srgbClr val="FFFFFF"/>
                </a:solidFill>
                <a:sym typeface="Merriweather"/>
              </a:rPr>
              <a:t> </a:t>
            </a:r>
            <a:r>
              <a:rPr lang="en-US" i="1" dirty="0">
                <a:solidFill>
                  <a:srgbClr val="FFFFFF"/>
                </a:solidFill>
                <a:sym typeface="Merriweather"/>
              </a:rPr>
              <a:t>want to talk to </a:t>
            </a:r>
            <a:r>
              <a:rPr lang="en-US" i="1" dirty="0" smtClean="0">
                <a:solidFill>
                  <a:srgbClr val="FFFFFF"/>
                </a:solidFill>
                <a:sym typeface="Merriweather"/>
              </a:rPr>
              <a:t>you. I want you to hear me.”</a:t>
            </a:r>
            <a:endParaRPr dirty="0">
              <a:solidFill>
                <a:srgbClr val="FFFFFF"/>
              </a:solidFill>
            </a:endParaRPr>
          </a:p>
        </p:txBody>
      </p:sp>
      <p:sp>
        <p:nvSpPr>
          <p:cNvPr id="3" name="Shape 643"/>
          <p:cNvSpPr/>
          <p:nvPr/>
        </p:nvSpPr>
        <p:spPr>
          <a:xfrm>
            <a:off x="626208" y="5956684"/>
            <a:ext cx="3414702" cy="42700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“It feels like brick wall after brick wall.”</a:t>
            </a:r>
            <a:endParaRPr dirty="0">
              <a:solidFill>
                <a:srgbClr val="FFFFFF"/>
              </a:solidFill>
            </a:endParaRPr>
          </a:p>
        </p:txBody>
      </p:sp>
      <p:sp>
        <p:nvSpPr>
          <p:cNvPr id="4" name="Shape 643"/>
          <p:cNvSpPr/>
          <p:nvPr/>
        </p:nvSpPr>
        <p:spPr>
          <a:xfrm>
            <a:off x="4844147" y="7904018"/>
            <a:ext cx="3414702" cy="67476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“The people behind the computer screen control your life.”</a:t>
            </a:r>
            <a:endParaRPr dirty="0">
              <a:solidFill>
                <a:srgbClr val="FFFFFF"/>
              </a:solidFill>
            </a:endParaRPr>
          </a:p>
        </p:txBody>
      </p:sp>
      <p:sp>
        <p:nvSpPr>
          <p:cNvPr id="5" name="Shape 643"/>
          <p:cNvSpPr/>
          <p:nvPr/>
        </p:nvSpPr>
        <p:spPr>
          <a:xfrm>
            <a:off x="626208" y="7996381"/>
            <a:ext cx="3414702" cy="674768"/>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15000"/>
              </a:lnSpc>
              <a:defRPr i="1">
                <a:solidFill>
                  <a:srgbClr val="0D71BC"/>
                </a:solidFill>
                <a:latin typeface="Merriweather"/>
                <a:ea typeface="Merriweather"/>
                <a:cs typeface="Merriweather"/>
                <a:sym typeface="Merriweather"/>
              </a:defRPr>
            </a:pPr>
            <a:r>
              <a:rPr lang="en-US" i="1" dirty="0" smtClean="0">
                <a:solidFill>
                  <a:srgbClr val="FFFFFF"/>
                </a:solidFill>
                <a:sym typeface="Merriweather"/>
              </a:rPr>
              <a:t>“I knew I needed help, but I didn’t know where to go.”</a:t>
            </a:r>
            <a:endParaRPr dirty="0">
              <a:solidFill>
                <a:srgbClr val="FFFFFF"/>
              </a:solidFill>
            </a:endParaRPr>
          </a:p>
        </p:txBody>
      </p:sp>
      <p:sp>
        <p:nvSpPr>
          <p:cNvPr id="8" name="TextBox 7"/>
          <p:cNvSpPr txBox="1"/>
          <p:nvPr/>
        </p:nvSpPr>
        <p:spPr>
          <a:xfrm>
            <a:off x="407940" y="787401"/>
            <a:ext cx="7042728" cy="5172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30000"/>
              </a:lnSpc>
            </a:pPr>
            <a:r>
              <a:rPr lang="en-US" sz="2700" i="1" dirty="0" smtClean="0">
                <a:solidFill>
                  <a:srgbClr val="7F8EA4"/>
                </a:solidFill>
                <a:latin typeface="Merriweather"/>
                <a:cs typeface="Merriweather"/>
                <a:sym typeface="Merriweather"/>
              </a:rPr>
              <a:t>“When you can take of it all at once, </a:t>
            </a:r>
            <a:br>
              <a:rPr lang="en-US" sz="2700" i="1" dirty="0" smtClean="0">
                <a:solidFill>
                  <a:srgbClr val="7F8EA4"/>
                </a:solidFill>
                <a:latin typeface="Merriweather"/>
                <a:cs typeface="Merriweather"/>
                <a:sym typeface="Merriweather"/>
              </a:rPr>
            </a:br>
            <a:r>
              <a:rPr lang="en-US" sz="2700" i="1" dirty="0" smtClean="0">
                <a:solidFill>
                  <a:srgbClr val="7F8EA4"/>
                </a:solidFill>
                <a:latin typeface="Merriweather"/>
                <a:cs typeface="Merriweather"/>
                <a:sym typeface="Merriweather"/>
              </a:rPr>
              <a:t>even if you have to do a bunch of work </a:t>
            </a:r>
            <a:br>
              <a:rPr lang="en-US" sz="2700" i="1" dirty="0" smtClean="0">
                <a:solidFill>
                  <a:srgbClr val="7F8EA4"/>
                </a:solidFill>
                <a:latin typeface="Merriweather"/>
                <a:cs typeface="Merriweather"/>
                <a:sym typeface="Merriweather"/>
              </a:rPr>
            </a:br>
            <a:r>
              <a:rPr lang="en-US" sz="2700" i="1" dirty="0" smtClean="0">
                <a:solidFill>
                  <a:srgbClr val="7F8EA4"/>
                </a:solidFill>
                <a:latin typeface="Merriweather"/>
                <a:cs typeface="Merriweather"/>
                <a:sym typeface="Merriweather"/>
              </a:rPr>
              <a:t>up front, and you can walk out or hang up the phone and then be able to go buy food, </a:t>
            </a:r>
            <a:r>
              <a:rPr lang="en-US" sz="2700" b="1" i="1" dirty="0" smtClean="0">
                <a:solidFill>
                  <a:srgbClr val="7F8EA4"/>
                </a:solidFill>
                <a:latin typeface="Merriweather"/>
                <a:cs typeface="Merriweather"/>
                <a:sym typeface="Merriweather"/>
              </a:rPr>
              <a:t>that’s really a good feeling</a:t>
            </a:r>
            <a:r>
              <a:rPr lang="en-US" sz="2700" i="1" dirty="0" smtClean="0">
                <a:solidFill>
                  <a:srgbClr val="7F8EA4"/>
                </a:solidFill>
                <a:latin typeface="Merriweather"/>
                <a:cs typeface="Merriweather"/>
                <a:sym typeface="Merriweather"/>
              </a:rPr>
              <a:t>.” </a:t>
            </a:r>
          </a:p>
          <a:p>
            <a:pPr>
              <a:lnSpc>
                <a:spcPct val="130000"/>
              </a:lnSpc>
            </a:pPr>
            <a:endParaRPr lang="en-US" sz="2700" i="1" dirty="0" smtClean="0">
              <a:solidFill>
                <a:srgbClr val="7F8EA4"/>
              </a:solidFill>
              <a:latin typeface="Merriweather"/>
              <a:cs typeface="Merriweather"/>
              <a:sym typeface="Merriweather"/>
            </a:endParaRPr>
          </a:p>
          <a:p>
            <a:pPr>
              <a:lnSpc>
                <a:spcPct val="130000"/>
              </a:lnSpc>
            </a:pPr>
            <a:endParaRPr lang="en-US" sz="2700" i="1" dirty="0">
              <a:solidFill>
                <a:srgbClr val="7F8EA4"/>
              </a:solidFill>
              <a:latin typeface="Merriweather"/>
              <a:cs typeface="Merriweather"/>
              <a:sym typeface="Merriweather"/>
            </a:endParaRPr>
          </a:p>
          <a:p>
            <a:pPr>
              <a:lnSpc>
                <a:spcPct val="130000"/>
              </a:lnSpc>
            </a:pPr>
            <a:r>
              <a:rPr lang="en-US" sz="1200" dirty="0" smtClean="0">
                <a:solidFill>
                  <a:srgbClr val="7F8EA4"/>
                </a:solidFill>
                <a:latin typeface="Merriweather"/>
                <a:cs typeface="Merriweather"/>
                <a:sym typeface="Merriweather"/>
              </a:rPr>
              <a:t>SNAP Applicant, New York City</a:t>
            </a:r>
            <a:endParaRPr lang="en-US" sz="1200" dirty="0">
              <a:solidFill>
                <a:srgbClr val="7F8EA4"/>
              </a:solidFill>
              <a:latin typeface="Merriweather"/>
              <a:cs typeface="Merriweather"/>
            </a:endParaRPr>
          </a:p>
          <a:p>
            <a:pPr marL="0" marR="0" indent="0" algn="l" defTabSz="9144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dirty="0" smtClean="0">
                <a:ln>
                  <a:noFill/>
                </a:ln>
                <a:solidFill>
                  <a:srgbClr val="000000"/>
                </a:solidFill>
                <a:effectLst/>
                <a:uFillTx/>
                <a:latin typeface="Merriweather"/>
                <a:cs typeface="Merriweather"/>
                <a:sym typeface="Arial"/>
              </a:rPr>
              <a:t/>
            </a:r>
            <a:br>
              <a:rPr kumimoji="0" lang="en-US" sz="2700" b="0" i="0" u="none" strike="noStrike" cap="none" spc="0" normalizeH="0" baseline="0" dirty="0" smtClean="0">
                <a:ln>
                  <a:noFill/>
                </a:ln>
                <a:solidFill>
                  <a:srgbClr val="000000"/>
                </a:solidFill>
                <a:effectLst/>
                <a:uFillTx/>
                <a:latin typeface="Merriweather"/>
                <a:cs typeface="Merriweather"/>
                <a:sym typeface="Arial"/>
              </a:rPr>
            </a:br>
            <a:endParaRPr kumimoji="0" lang="en-US" sz="2700" b="0" i="0" u="none" strike="noStrike" cap="none" spc="0" normalizeH="0" baseline="0" dirty="0">
              <a:ln>
                <a:noFill/>
              </a:ln>
              <a:solidFill>
                <a:srgbClr val="000000"/>
              </a:solidFill>
              <a:effectLst/>
              <a:uFillTx/>
              <a:latin typeface="Merriweather"/>
              <a:cs typeface="Merriweather"/>
              <a:sym typeface="Arial"/>
            </a:endParaRPr>
          </a:p>
        </p:txBody>
      </p:sp>
    </p:spTree>
    <p:extLst>
      <p:ext uri="{BB962C8B-B14F-4D97-AF65-F5344CB8AC3E}">
        <p14:creationId xmlns:p14="http://schemas.microsoft.com/office/powerpoint/2010/main" val="311312546"/>
      </p:ext>
    </p:extLst>
  </p:cSld>
  <p:clrMapOvr>
    <a:masterClrMapping/>
  </p:clrMapOvr>
  <p:transition xmlns:p14="http://schemas.microsoft.com/office/powerpoint/2010/main" spd="slow"/>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52037"/>
        </a:solidFill>
        <a:effectLst/>
      </p:bgPr>
    </p:bg>
    <p:spTree>
      <p:nvGrpSpPr>
        <p:cNvPr id="1" name=""/>
        <p:cNvGrpSpPr/>
        <p:nvPr/>
      </p:nvGrpSpPr>
      <p:grpSpPr>
        <a:xfrm>
          <a:off x="0" y="0"/>
          <a:ext cx="0" cy="0"/>
          <a:chOff x="0" y="0"/>
          <a:chExt cx="0" cy="0"/>
        </a:xfrm>
      </p:grpSpPr>
      <p:sp>
        <p:nvSpPr>
          <p:cNvPr id="7" name="Shape 362"/>
          <p:cNvSpPr/>
          <p:nvPr/>
        </p:nvSpPr>
        <p:spPr>
          <a:xfrm>
            <a:off x="394492" y="4168115"/>
            <a:ext cx="4847550" cy="605262"/>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40000"/>
              </a:lnSpc>
              <a:defRPr sz="1200">
                <a:solidFill>
                  <a:srgbClr val="333F54"/>
                </a:solidFill>
                <a:latin typeface="Merriweather"/>
                <a:ea typeface="Merriweather"/>
                <a:cs typeface="Merriweather"/>
                <a:sym typeface="Merriweather"/>
              </a:defRPr>
            </a:pPr>
            <a:r>
              <a:rPr lang="en-US" sz="1000" dirty="0" smtClean="0">
                <a:solidFill>
                  <a:schemeClr val="bg1"/>
                </a:solidFill>
              </a:rPr>
              <a:t>For more information, visit  </a:t>
            </a:r>
            <a:r>
              <a:rPr lang="en-US" sz="1000" dirty="0" smtClean="0">
                <a:solidFill>
                  <a:schemeClr val="bg1"/>
                </a:solidFill>
              </a:rPr>
              <a:t>https://</a:t>
            </a:r>
            <a:r>
              <a:rPr lang="en-US" sz="1000" dirty="0" err="1" smtClean="0">
                <a:solidFill>
                  <a:schemeClr val="bg1"/>
                </a:solidFill>
              </a:rPr>
              <a:t>usds.github.io</a:t>
            </a:r>
            <a:endParaRPr lang="en-US" sz="1000" dirty="0" smtClean="0">
              <a:solidFill>
                <a:schemeClr val="bg1"/>
              </a:solidFill>
            </a:endParaRPr>
          </a:p>
          <a:p>
            <a:pPr>
              <a:lnSpc>
                <a:spcPct val="140000"/>
              </a:lnSpc>
              <a:defRPr sz="1200">
                <a:solidFill>
                  <a:srgbClr val="333F54"/>
                </a:solidFill>
                <a:latin typeface="Merriweather"/>
                <a:ea typeface="Merriweather"/>
                <a:cs typeface="Merriweather"/>
                <a:sym typeface="Merriweather"/>
              </a:defRPr>
            </a:pPr>
            <a:r>
              <a:rPr lang="en-US" sz="1000" dirty="0">
                <a:solidFill>
                  <a:schemeClr val="bg1"/>
                </a:solidFill>
              </a:rPr>
              <a:t>o</a:t>
            </a:r>
            <a:r>
              <a:rPr lang="en-US" sz="1000" dirty="0" smtClean="0">
                <a:solidFill>
                  <a:schemeClr val="bg1"/>
                </a:solidFill>
              </a:rPr>
              <a:t>r contact </a:t>
            </a:r>
            <a:r>
              <a:rPr lang="en-US" sz="1000" dirty="0" smtClean="0">
                <a:solidFill>
                  <a:schemeClr val="bg1"/>
                </a:solidFill>
              </a:rPr>
              <a:t>Nicole </a:t>
            </a:r>
            <a:r>
              <a:rPr lang="en-US" sz="1000" dirty="0" err="1" smtClean="0">
                <a:solidFill>
                  <a:schemeClr val="bg1"/>
                </a:solidFill>
              </a:rPr>
              <a:t>Comeaux</a:t>
            </a:r>
            <a:r>
              <a:rPr lang="en-US" sz="1000" dirty="0" smtClean="0">
                <a:solidFill>
                  <a:schemeClr val="bg1"/>
                </a:solidFill>
              </a:rPr>
              <a:t> at </a:t>
            </a:r>
            <a:r>
              <a:rPr lang="en-US" sz="1000" dirty="0" err="1" smtClean="0">
                <a:solidFill>
                  <a:schemeClr val="bg1"/>
                </a:solidFill>
              </a:rPr>
              <a:t>XX@xx.gov</a:t>
            </a:r>
            <a:endParaRPr lang="en-US" sz="1000" dirty="0" smtClean="0">
              <a:solidFill>
                <a:schemeClr val="bg1"/>
              </a:solidFill>
            </a:endParaRPr>
          </a:p>
        </p:txBody>
      </p:sp>
      <p:pic>
        <p:nvPicPr>
          <p:cNvPr id="10" name="Picture 9" descr="USDS-logo-circl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5804" y="4192864"/>
            <a:ext cx="761296" cy="761296"/>
          </a:xfrm>
          <a:prstGeom prst="rect">
            <a:avLst/>
          </a:prstGeom>
        </p:spPr>
      </p:pic>
      <p:pic>
        <p:nvPicPr>
          <p:cNvPr id="11" name="Picture 10" descr="CMS-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939" y="4056302"/>
            <a:ext cx="1961363" cy="948652"/>
          </a:xfrm>
          <a:prstGeom prst="rect">
            <a:avLst/>
          </a:prstGeom>
        </p:spPr>
      </p:pic>
      <p:sp>
        <p:nvSpPr>
          <p:cNvPr id="13" name="Shape 362"/>
          <p:cNvSpPr/>
          <p:nvPr/>
        </p:nvSpPr>
        <p:spPr>
          <a:xfrm>
            <a:off x="394492" y="2612605"/>
            <a:ext cx="4847550" cy="1467036"/>
          </a:xfrm>
          <a:prstGeom prst="rect">
            <a:avLst/>
          </a:prstGeom>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p>
            <a:pPr>
              <a:lnSpc>
                <a:spcPct val="140000"/>
              </a:lnSpc>
              <a:defRPr sz="1200">
                <a:solidFill>
                  <a:srgbClr val="333F54"/>
                </a:solidFill>
                <a:latin typeface="Merriweather"/>
                <a:ea typeface="Merriweather"/>
                <a:cs typeface="Merriweather"/>
                <a:sym typeface="Merriweather"/>
              </a:defRPr>
            </a:pPr>
            <a:r>
              <a:rPr lang="en-US" sz="1000" dirty="0" smtClean="0">
                <a:solidFill>
                  <a:srgbClr val="B2B4CF"/>
                </a:solidFill>
              </a:rPr>
              <a:t>Thank you to the partners and members of the public </a:t>
            </a:r>
            <a:br>
              <a:rPr lang="en-US" sz="1000" dirty="0" smtClean="0">
                <a:solidFill>
                  <a:srgbClr val="B2B4CF"/>
                </a:solidFill>
              </a:rPr>
            </a:br>
            <a:r>
              <a:rPr lang="en-US" sz="1000" dirty="0" smtClean="0">
                <a:solidFill>
                  <a:srgbClr val="B2B4CF"/>
                </a:solidFill>
              </a:rPr>
              <a:t>who shared their stories, expertise and time for this project. </a:t>
            </a:r>
          </a:p>
          <a:p>
            <a:pPr>
              <a:lnSpc>
                <a:spcPct val="140000"/>
              </a:lnSpc>
              <a:defRPr sz="1200">
                <a:solidFill>
                  <a:srgbClr val="333F54"/>
                </a:solidFill>
                <a:latin typeface="Merriweather"/>
                <a:ea typeface="Merriweather"/>
                <a:cs typeface="Merriweather"/>
                <a:sym typeface="Merriweather"/>
              </a:defRPr>
            </a:pPr>
            <a:endParaRPr lang="en-US" sz="1000" dirty="0">
              <a:solidFill>
                <a:srgbClr val="B2B4CF"/>
              </a:solidFill>
            </a:endParaRPr>
          </a:p>
          <a:p>
            <a:pPr>
              <a:lnSpc>
                <a:spcPct val="140000"/>
              </a:lnSpc>
              <a:defRPr sz="1200">
                <a:solidFill>
                  <a:srgbClr val="333F54"/>
                </a:solidFill>
                <a:latin typeface="Merriweather"/>
                <a:ea typeface="Merriweather"/>
                <a:cs typeface="Merriweather"/>
                <a:sym typeface="Merriweather"/>
              </a:defRPr>
            </a:pPr>
            <a:r>
              <a:rPr lang="en-US" sz="1000" dirty="0" smtClean="0">
                <a:solidFill>
                  <a:srgbClr val="B2B4CF"/>
                </a:solidFill>
              </a:rPr>
              <a:t>All stories used in this report have been </a:t>
            </a:r>
            <a:r>
              <a:rPr lang="en-US" sz="1000" dirty="0" err="1" smtClean="0">
                <a:solidFill>
                  <a:srgbClr val="B2B4CF"/>
                </a:solidFill>
              </a:rPr>
              <a:t>annonymized</a:t>
            </a:r>
            <a:r>
              <a:rPr lang="en-US" sz="1000" dirty="0" smtClean="0">
                <a:solidFill>
                  <a:srgbClr val="B2B4CF"/>
                </a:solidFill>
              </a:rPr>
              <a:t>. </a:t>
            </a:r>
            <a:br>
              <a:rPr lang="en-US" sz="1000" dirty="0" smtClean="0">
                <a:solidFill>
                  <a:srgbClr val="B2B4CF"/>
                </a:solidFill>
              </a:rPr>
            </a:br>
            <a:r>
              <a:rPr lang="en-US" sz="1000" dirty="0" smtClean="0">
                <a:solidFill>
                  <a:srgbClr val="B2B4CF"/>
                </a:solidFill>
              </a:rPr>
              <a:t>Stories and photographs of participants are used with </a:t>
            </a:r>
            <a:br>
              <a:rPr lang="en-US" sz="1000" dirty="0" smtClean="0">
                <a:solidFill>
                  <a:srgbClr val="B2B4CF"/>
                </a:solidFill>
              </a:rPr>
            </a:br>
            <a:r>
              <a:rPr lang="en-US" sz="1000" dirty="0" smtClean="0">
                <a:solidFill>
                  <a:srgbClr val="B2B4CF"/>
                </a:solidFill>
              </a:rPr>
              <a:t>their written consent. </a:t>
            </a:r>
          </a:p>
        </p:txBody>
      </p:sp>
    </p:spTree>
    <p:extLst>
      <p:ext uri="{BB962C8B-B14F-4D97-AF65-F5344CB8AC3E}">
        <p14:creationId xmlns:p14="http://schemas.microsoft.com/office/powerpoint/2010/main" val="870763313"/>
      </p:ext>
    </p:extLst>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6" name="Shape 316"/>
          <p:cNvSpPr/>
          <p:nvPr/>
        </p:nvSpPr>
        <p:spPr>
          <a:xfrm>
            <a:off x="580025" y="597072"/>
            <a:ext cx="7374600" cy="411545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3000" b="1">
                <a:solidFill>
                  <a:srgbClr val="E31C3D"/>
                </a:solidFill>
                <a:latin typeface="Source Sans Pro"/>
                <a:ea typeface="Source Sans Pro"/>
                <a:cs typeface="Source Sans Pro"/>
                <a:sym typeface="Source Sans Pro"/>
              </a:defRPr>
            </a:pPr>
            <a:r>
              <a:rPr lang="en-US" dirty="0" smtClean="0">
                <a:solidFill>
                  <a:srgbClr val="0D71BC"/>
                </a:solidFill>
              </a:rPr>
              <a:t>Research focus</a:t>
            </a:r>
            <a:endParaRPr dirty="0">
              <a:solidFill>
                <a:srgbClr val="0D71BC"/>
              </a:solidFill>
            </a:endParaRPr>
          </a:p>
          <a:p>
            <a:pPr>
              <a:lnSpc>
                <a:spcPct val="115000"/>
              </a:lnSpc>
              <a:spcBef>
                <a:spcPts val="1200"/>
              </a:spcBef>
              <a:defRPr sz="2400">
                <a:solidFill>
                  <a:schemeClr val="accent2">
                    <a:lumOff val="21764"/>
                  </a:schemeClr>
                </a:solidFill>
                <a:latin typeface="Source Sans Pro"/>
                <a:ea typeface="Source Sans Pro"/>
                <a:cs typeface="Source Sans Pro"/>
                <a:sym typeface="Source Sans Pro"/>
              </a:defRPr>
            </a:pPr>
            <a:r>
              <a:rPr sz="2200" dirty="0">
                <a:latin typeface="Merriweather"/>
                <a:cs typeface="Merriweather"/>
              </a:rPr>
              <a:t>What are the </a:t>
            </a:r>
            <a:r>
              <a:rPr sz="2200" b="1" dirty="0">
                <a:latin typeface="Merriweather"/>
                <a:cs typeface="Merriweather"/>
              </a:rPr>
              <a:t>steps and experience </a:t>
            </a:r>
            <a:r>
              <a:rPr lang="en-US" sz="2200" b="1" dirty="0" smtClean="0">
                <a:latin typeface="Merriweather"/>
                <a:cs typeface="Merriweather"/>
              </a:rPr>
              <a:t/>
            </a:r>
            <a:br>
              <a:rPr lang="en-US" sz="2200" b="1" dirty="0" smtClean="0">
                <a:latin typeface="Merriweather"/>
                <a:cs typeface="Merriweather"/>
              </a:rPr>
            </a:br>
            <a:r>
              <a:rPr sz="2200" b="1" dirty="0" smtClean="0">
                <a:latin typeface="Merriweather"/>
                <a:cs typeface="Merriweather"/>
              </a:rPr>
              <a:t>of enrolling</a:t>
            </a:r>
            <a:r>
              <a:rPr sz="2200" dirty="0" smtClean="0">
                <a:latin typeface="Merriweather"/>
                <a:cs typeface="Merriweather"/>
              </a:rPr>
              <a:t> in </a:t>
            </a:r>
            <a:r>
              <a:rPr sz="2200" dirty="0">
                <a:latin typeface="Merriweather"/>
                <a:cs typeface="Merriweather"/>
              </a:rPr>
              <a:t>– or supporting someone </a:t>
            </a:r>
            <a:r>
              <a:rPr lang="en-US" sz="2200" dirty="0" smtClean="0">
                <a:latin typeface="Merriweather"/>
                <a:cs typeface="Merriweather"/>
              </a:rPr>
              <a:t/>
            </a:r>
            <a:br>
              <a:rPr lang="en-US" sz="2200" dirty="0" smtClean="0">
                <a:latin typeface="Merriweather"/>
                <a:cs typeface="Merriweather"/>
              </a:rPr>
            </a:br>
            <a:r>
              <a:rPr sz="2200" dirty="0" smtClean="0">
                <a:latin typeface="Merriweather"/>
                <a:cs typeface="Merriweather"/>
              </a:rPr>
              <a:t>to enroll </a:t>
            </a:r>
            <a:r>
              <a:rPr sz="2200" dirty="0">
                <a:latin typeface="Merriweather"/>
                <a:cs typeface="Merriweather"/>
              </a:rPr>
              <a:t>in – multiple </a:t>
            </a:r>
            <a:r>
              <a:rPr sz="2200" dirty="0" smtClean="0">
                <a:latin typeface="Merriweather"/>
                <a:cs typeface="Merriweather"/>
              </a:rPr>
              <a:t>benefits</a:t>
            </a:r>
            <a:r>
              <a:rPr sz="2200" dirty="0">
                <a:latin typeface="Merriweather"/>
                <a:cs typeface="Merriweather"/>
              </a:rPr>
              <a:t>? </a:t>
            </a:r>
          </a:p>
          <a:p>
            <a:pPr>
              <a:defRPr sz="1800">
                <a:solidFill>
                  <a:srgbClr val="0071BC"/>
                </a:solidFill>
                <a:latin typeface="Source Sans Pro"/>
                <a:ea typeface="Source Sans Pro"/>
                <a:cs typeface="Source Sans Pro"/>
                <a:sym typeface="Source Sans Pro"/>
              </a:defRPr>
            </a:pPr>
            <a:endParaRPr lang="en-US" dirty="0" smtClean="0"/>
          </a:p>
          <a:p>
            <a:pPr>
              <a:defRPr sz="1800">
                <a:solidFill>
                  <a:srgbClr val="0071BC"/>
                </a:solidFill>
                <a:latin typeface="Source Sans Pro"/>
                <a:ea typeface="Source Sans Pro"/>
                <a:cs typeface="Source Sans Pro"/>
                <a:sym typeface="Source Sans Pro"/>
              </a:defRPr>
            </a:pPr>
            <a:endParaRPr lang="en-US" dirty="0"/>
          </a:p>
          <a:p>
            <a:pPr>
              <a:defRPr sz="1800">
                <a:solidFill>
                  <a:srgbClr val="0071BC"/>
                </a:solidFill>
                <a:latin typeface="Source Sans Pro"/>
                <a:ea typeface="Source Sans Pro"/>
                <a:cs typeface="Source Sans Pro"/>
                <a:sym typeface="Source Sans Pro"/>
              </a:defRPr>
            </a:pPr>
            <a:endParaRPr dirty="0"/>
          </a:p>
          <a:p>
            <a:pPr marL="457200" indent="-342900">
              <a:lnSpc>
                <a:spcPct val="120000"/>
              </a:lnSpc>
              <a:buClr>
                <a:srgbClr val="0071BC"/>
              </a:buClr>
              <a:buSzPct val="100000"/>
              <a:buFont typeface="Helvetica"/>
              <a:buChar char="➔"/>
              <a:defRPr sz="1700">
                <a:solidFill>
                  <a:srgbClr val="0D71BC"/>
                </a:solidFill>
                <a:latin typeface="Source Sans Pro"/>
                <a:ea typeface="Source Sans Pro"/>
                <a:cs typeface="Source Sans Pro"/>
                <a:sym typeface="Source Sans Pro"/>
              </a:defRPr>
            </a:pPr>
            <a:r>
              <a:rPr dirty="0"/>
              <a:t>Investigate enrollment needs, pain points + best practices</a:t>
            </a:r>
          </a:p>
          <a:p>
            <a:pPr marL="457200" indent="-342900">
              <a:lnSpc>
                <a:spcPct val="120000"/>
              </a:lnSpc>
              <a:buClr>
                <a:srgbClr val="0071BC"/>
              </a:buClr>
              <a:buSzPct val="100000"/>
              <a:buFont typeface="Helvetica"/>
              <a:buChar char="➔"/>
              <a:defRPr sz="1700">
                <a:solidFill>
                  <a:srgbClr val="0D71BC"/>
                </a:solidFill>
                <a:latin typeface="Source Sans Pro"/>
                <a:ea typeface="Source Sans Pro"/>
                <a:cs typeface="Source Sans Pro"/>
                <a:sym typeface="Source Sans Pro"/>
              </a:defRPr>
            </a:pPr>
            <a:r>
              <a:rPr dirty="0"/>
              <a:t>Map user journey through the enrollment processes </a:t>
            </a:r>
          </a:p>
          <a:p>
            <a:pPr marL="457200" indent="-342900">
              <a:lnSpc>
                <a:spcPct val="120000"/>
              </a:lnSpc>
              <a:buClr>
                <a:srgbClr val="0071BC"/>
              </a:buClr>
              <a:buSzPct val="100000"/>
              <a:buFont typeface="Helvetica"/>
              <a:buChar char="➔"/>
              <a:defRPr sz="1700">
                <a:solidFill>
                  <a:srgbClr val="0D71BC"/>
                </a:solidFill>
                <a:latin typeface="Source Sans Pro"/>
                <a:ea typeface="Source Sans Pro"/>
                <a:cs typeface="Source Sans Pro"/>
                <a:sym typeface="Source Sans Pro"/>
              </a:defRPr>
            </a:pPr>
            <a:r>
              <a:rPr dirty="0"/>
              <a:t>Build greater understanding of people who use government </a:t>
            </a:r>
            <a:br>
              <a:rPr dirty="0"/>
            </a:br>
            <a:r>
              <a:rPr dirty="0"/>
              <a:t>enrollment systems</a:t>
            </a:r>
          </a:p>
        </p:txBody>
      </p:sp>
      <p:sp>
        <p:nvSpPr>
          <p:cNvPr id="317" name="Shape 317"/>
          <p:cNvSpPr>
            <a:spLocks noGrp="1"/>
          </p:cNvSpPr>
          <p:nvPr>
            <p:ph type="body" sz="quarter" idx="1"/>
          </p:nvPr>
        </p:nvSpPr>
        <p:spPr>
          <a:xfrm>
            <a:off x="620384" y="2901322"/>
            <a:ext cx="6053100" cy="464101"/>
          </a:xfrm>
          <a:prstGeom prst="rect">
            <a:avLst/>
          </a:prstGeom>
        </p:spPr>
        <p:txBody>
          <a:bodyPr/>
          <a:lstStyle>
            <a:lvl1pPr>
              <a:spcBef>
                <a:spcPts val="0"/>
              </a:spcBef>
              <a:defRPr sz="1200" b="1">
                <a:solidFill>
                  <a:srgbClr val="E31C3D"/>
                </a:solidFill>
                <a:latin typeface="Source Sans Pro"/>
                <a:ea typeface="Source Sans Pro"/>
                <a:cs typeface="Source Sans Pro"/>
                <a:sym typeface="Source Sans Pro"/>
              </a:defRPr>
            </a:lvl1pPr>
          </a:lstStyle>
          <a:p>
            <a:r>
              <a:rPr dirty="0"/>
              <a:t>USER RESEARCH GOALS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71BC"/>
        </a:solidFill>
        <a:effectLst/>
      </p:bgPr>
    </p:bg>
    <p:spTree>
      <p:nvGrpSpPr>
        <p:cNvPr id="1" name=""/>
        <p:cNvGrpSpPr/>
        <p:nvPr/>
      </p:nvGrpSpPr>
      <p:grpSpPr>
        <a:xfrm>
          <a:off x="0" y="0"/>
          <a:ext cx="0" cy="0"/>
          <a:chOff x="0" y="0"/>
          <a:chExt cx="0" cy="0"/>
        </a:xfrm>
      </p:grpSpPr>
      <p:sp>
        <p:nvSpPr>
          <p:cNvPr id="330" name="Shape 330"/>
          <p:cNvSpPr>
            <a:spLocks noGrp="1"/>
          </p:cNvSpPr>
          <p:nvPr>
            <p:ph type="body" idx="1"/>
          </p:nvPr>
        </p:nvSpPr>
        <p:spPr>
          <a:xfrm>
            <a:off x="494049" y="1101550"/>
            <a:ext cx="7744202" cy="2873701"/>
          </a:xfrm>
          <a:prstGeom prst="rect">
            <a:avLst/>
          </a:prstGeom>
        </p:spPr>
        <p:txBody>
          <a:bodyPr/>
          <a:lstStyle/>
          <a:p>
            <a:pPr>
              <a:defRPr sz="4800">
                <a:solidFill>
                  <a:srgbClr val="FFFFFF"/>
                </a:solidFill>
                <a:latin typeface="Merriweather"/>
                <a:ea typeface="Merriweather"/>
                <a:cs typeface="Merriweather"/>
                <a:sym typeface="Merriweather"/>
              </a:defRPr>
            </a:pPr>
            <a:r>
              <a:t/>
            </a:r>
            <a:br/>
            <a:r>
              <a:t>Summary of findings</a:t>
            </a:r>
          </a:p>
        </p:txBody>
      </p:sp>
      <p:sp>
        <p:nvSpPr>
          <p:cNvPr id="331" name="Shape 331"/>
          <p:cNvSpPr/>
          <p:nvPr/>
        </p:nvSpPr>
        <p:spPr>
          <a:xfrm>
            <a:off x="518550" y="2940451"/>
            <a:ext cx="7026900" cy="1"/>
          </a:xfrm>
          <a:prstGeom prst="line">
            <a:avLst/>
          </a:prstGeom>
          <a:ln w="28575">
            <a:solidFill>
              <a:srgbClr val="FFFFFF"/>
            </a:solidFill>
          </a:ln>
        </p:spPr>
        <p:txBody>
          <a:bodyPr lIns="45719" rIns="45719"/>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body" sz="quarter" idx="1"/>
          </p:nvPr>
        </p:nvSpPr>
        <p:spPr>
          <a:xfrm>
            <a:off x="351424" y="234749"/>
            <a:ext cx="5704502" cy="464101"/>
          </a:xfrm>
          <a:prstGeom prst="rect">
            <a:avLst/>
          </a:prstGeom>
        </p:spPr>
        <p:txBody>
          <a:bodyPr>
            <a:normAutofit fontScale="92500" lnSpcReduction="10000"/>
          </a:bodyPr>
          <a:lstStyle/>
          <a:p>
            <a:pPr>
              <a:spcBef>
                <a:spcPts val="0"/>
              </a:spcBef>
              <a:defRPr b="1">
                <a:solidFill>
                  <a:srgbClr val="0071BC"/>
                </a:solidFill>
                <a:latin typeface="Source Sans Pro"/>
                <a:ea typeface="Source Sans Pro"/>
                <a:cs typeface="Source Sans Pro"/>
                <a:sym typeface="Source Sans Pro"/>
              </a:defRPr>
            </a:pPr>
            <a:r>
              <a:rPr dirty="0">
                <a:solidFill>
                  <a:srgbClr val="0D71BC"/>
                </a:solidFill>
              </a:rPr>
              <a:t>APPLICANT </a:t>
            </a:r>
            <a:r>
              <a:rPr lang="en-US" dirty="0" smtClean="0">
                <a:solidFill>
                  <a:srgbClr val="0D71BC"/>
                </a:solidFill>
              </a:rPr>
              <a:t>EXPERIENCE </a:t>
            </a:r>
            <a:r>
              <a:rPr dirty="0" smtClean="0">
                <a:solidFill>
                  <a:srgbClr val="0D71BC"/>
                </a:solidFill>
              </a:rPr>
              <a:t>/</a:t>
            </a:r>
            <a:r>
              <a:rPr dirty="0">
                <a:solidFill>
                  <a:srgbClr val="0D71BC"/>
                </a:solidFill>
              </a:rPr>
              <a:t>/ </a:t>
            </a:r>
            <a:r>
              <a:rPr b="0" dirty="0">
                <a:solidFill>
                  <a:srgbClr val="0D71BC"/>
                </a:solidFill>
              </a:rPr>
              <a:t>KEY FINDINGS</a:t>
            </a:r>
          </a:p>
        </p:txBody>
      </p:sp>
      <p:sp>
        <p:nvSpPr>
          <p:cNvPr id="334" name="Shape 334"/>
          <p:cNvSpPr/>
          <p:nvPr/>
        </p:nvSpPr>
        <p:spPr>
          <a:xfrm>
            <a:off x="445424" y="928850"/>
            <a:ext cx="3898502" cy="393245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228600">
              <a:lnSpc>
                <a:spcPct val="130000"/>
              </a:lnSpc>
              <a:spcBef>
                <a:spcPts val="1000"/>
              </a:spcBef>
              <a:buClr>
                <a:srgbClr val="0D71BC"/>
              </a:buClr>
              <a:buSzPct val="100000"/>
              <a:buFont typeface="Helvetica"/>
              <a:buChar char="●"/>
              <a:defRPr b="1">
                <a:solidFill>
                  <a:srgbClr val="576579"/>
                </a:solidFill>
                <a:latin typeface="Source Sans Pro"/>
                <a:ea typeface="Source Sans Pro"/>
                <a:cs typeface="Source Sans Pro"/>
                <a:sym typeface="Source Sans Pro"/>
              </a:defRPr>
            </a:pPr>
            <a:r>
              <a:rPr sz="1250" dirty="0">
                <a:latin typeface="Merriweather"/>
                <a:cs typeface="Merriweather"/>
              </a:rPr>
              <a:t>Applicants have varying degrees </a:t>
            </a:r>
            <a:r>
              <a:rPr lang="en-US" sz="1250" dirty="0" smtClean="0">
                <a:latin typeface="Merriweather"/>
                <a:cs typeface="Merriweather"/>
              </a:rPr>
              <a:t/>
            </a:r>
            <a:br>
              <a:rPr lang="en-US" sz="1250" dirty="0" smtClean="0">
                <a:latin typeface="Merriweather"/>
                <a:cs typeface="Merriweather"/>
              </a:rPr>
            </a:br>
            <a:r>
              <a:rPr sz="1250" dirty="0" smtClean="0">
                <a:latin typeface="Merriweather"/>
                <a:cs typeface="Merriweather"/>
              </a:rPr>
              <a:t>of </a:t>
            </a:r>
            <a:r>
              <a:rPr sz="1250" dirty="0">
                <a:latin typeface="Merriweather"/>
                <a:cs typeface="Merriweather"/>
              </a:rPr>
              <a:t>familiarity with programs, but generally don’t know where to start</a:t>
            </a:r>
            <a:r>
              <a:rPr sz="1250" b="0" dirty="0">
                <a:latin typeface="Merriweather"/>
                <a:cs typeface="Merriweather"/>
              </a:rPr>
              <a:t>, often relying on word-of-mouth to determine where to go for info or what to apply for.</a:t>
            </a:r>
          </a:p>
          <a:p>
            <a:pPr marL="457200" indent="-228600">
              <a:lnSpc>
                <a:spcPct val="130000"/>
              </a:lnSpc>
              <a:spcBef>
                <a:spcPts val="1000"/>
              </a:spcBef>
              <a:buClr>
                <a:srgbClr val="0D71BC"/>
              </a:buClr>
              <a:buSzPct val="100000"/>
              <a:buFont typeface="Helvetica"/>
              <a:buChar char="●"/>
              <a:defRPr b="1">
                <a:solidFill>
                  <a:srgbClr val="576579"/>
                </a:solidFill>
                <a:latin typeface="Source Sans Pro"/>
                <a:ea typeface="Source Sans Pro"/>
                <a:cs typeface="Source Sans Pro"/>
                <a:sym typeface="Source Sans Pro"/>
              </a:defRPr>
            </a:pPr>
            <a:r>
              <a:rPr sz="1250" dirty="0">
                <a:latin typeface="Merriweather"/>
                <a:cs typeface="Merriweather"/>
              </a:rPr>
              <a:t>Government office experiences can </a:t>
            </a:r>
            <a:r>
              <a:rPr lang="en-US" sz="1250" dirty="0" smtClean="0">
                <a:latin typeface="Merriweather"/>
                <a:cs typeface="Merriweather"/>
              </a:rPr>
              <a:t/>
            </a:r>
            <a:br>
              <a:rPr lang="en-US" sz="1250" dirty="0" smtClean="0">
                <a:latin typeface="Merriweather"/>
                <a:cs typeface="Merriweather"/>
              </a:rPr>
            </a:br>
            <a:r>
              <a:rPr sz="1250" dirty="0" smtClean="0">
                <a:latin typeface="Merriweather"/>
                <a:cs typeface="Merriweather"/>
              </a:rPr>
              <a:t>be </a:t>
            </a:r>
            <a:r>
              <a:rPr sz="1250" dirty="0">
                <a:latin typeface="Merriweather"/>
                <a:cs typeface="Merriweather"/>
              </a:rPr>
              <a:t>very difficult,</a:t>
            </a:r>
            <a:r>
              <a:rPr sz="1250" b="0" dirty="0">
                <a:latin typeface="Merriweather"/>
                <a:cs typeface="Merriweather"/>
              </a:rPr>
              <a:t> marked by long wait times, hard-to-reach rural or limited transit locations, and dehumanizing staff interactions.</a:t>
            </a:r>
          </a:p>
          <a:p>
            <a:pPr marL="457200" indent="-228600">
              <a:lnSpc>
                <a:spcPct val="130000"/>
              </a:lnSpc>
              <a:spcBef>
                <a:spcPts val="1000"/>
              </a:spcBef>
              <a:buClr>
                <a:srgbClr val="0D71BC"/>
              </a:buClr>
              <a:buSzPct val="100000"/>
              <a:buFont typeface="Helvetica"/>
              <a:buChar char="●"/>
              <a:defRPr b="1">
                <a:solidFill>
                  <a:srgbClr val="576579"/>
                </a:solidFill>
                <a:latin typeface="Source Sans Pro"/>
                <a:ea typeface="Source Sans Pro"/>
                <a:cs typeface="Source Sans Pro"/>
                <a:sym typeface="Source Sans Pro"/>
              </a:defRPr>
            </a:pPr>
            <a:r>
              <a:rPr lang="en-US" sz="1250" dirty="0" smtClean="0">
                <a:latin typeface="Merriweather"/>
                <a:cs typeface="Merriweather"/>
              </a:rPr>
              <a:t>Long w</a:t>
            </a:r>
            <a:r>
              <a:rPr sz="1250" dirty="0" smtClean="0">
                <a:latin typeface="Merriweather"/>
                <a:cs typeface="Merriweather"/>
              </a:rPr>
              <a:t>ait</a:t>
            </a:r>
            <a:r>
              <a:rPr lang="en-US" sz="1250" dirty="0" smtClean="0">
                <a:latin typeface="Merriweather"/>
                <a:cs typeface="Merriweather"/>
              </a:rPr>
              <a:t> times</a:t>
            </a:r>
            <a:r>
              <a:rPr sz="1250" dirty="0" smtClean="0">
                <a:latin typeface="Merriweather"/>
                <a:cs typeface="Merriweather"/>
              </a:rPr>
              <a:t> </a:t>
            </a:r>
            <a:r>
              <a:rPr sz="1250" dirty="0">
                <a:latin typeface="Merriweather"/>
                <a:cs typeface="Merriweather"/>
              </a:rPr>
              <a:t>for applications to </a:t>
            </a:r>
            <a:r>
              <a:rPr lang="en-US" sz="1250" dirty="0" smtClean="0">
                <a:latin typeface="Merriweather"/>
                <a:cs typeface="Merriweather"/>
              </a:rPr>
              <a:t/>
            </a:r>
            <a:br>
              <a:rPr lang="en-US" sz="1250" dirty="0" smtClean="0">
                <a:latin typeface="Merriweather"/>
                <a:cs typeface="Merriweather"/>
              </a:rPr>
            </a:br>
            <a:r>
              <a:rPr sz="1250" dirty="0" smtClean="0">
                <a:latin typeface="Merriweather"/>
                <a:cs typeface="Merriweather"/>
              </a:rPr>
              <a:t>be</a:t>
            </a:r>
            <a:r>
              <a:rPr lang="en-US" sz="1250" dirty="0" smtClean="0">
                <a:latin typeface="Merriweather"/>
                <a:cs typeface="Merriweather"/>
              </a:rPr>
              <a:t> reviewed </a:t>
            </a:r>
            <a:r>
              <a:rPr sz="1250" dirty="0" smtClean="0">
                <a:latin typeface="Merriweather"/>
                <a:cs typeface="Merriweather"/>
              </a:rPr>
              <a:t>causes financial </a:t>
            </a:r>
            <a:r>
              <a:rPr sz="1250" dirty="0">
                <a:latin typeface="Merriweather"/>
                <a:cs typeface="Merriweather"/>
              </a:rPr>
              <a:t>burden and anxiety.</a:t>
            </a:r>
          </a:p>
        </p:txBody>
      </p:sp>
      <p:sp>
        <p:nvSpPr>
          <p:cNvPr id="335" name="Shape 335"/>
          <p:cNvSpPr/>
          <p:nvPr/>
        </p:nvSpPr>
        <p:spPr>
          <a:xfrm>
            <a:off x="4352599" y="928850"/>
            <a:ext cx="4173901" cy="36823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228600">
              <a:lnSpc>
                <a:spcPct val="130000"/>
              </a:lnSpc>
              <a:spcBef>
                <a:spcPts val="1000"/>
              </a:spcBef>
              <a:buClr>
                <a:srgbClr val="0D71BC"/>
              </a:buClr>
              <a:buSzPct val="100000"/>
              <a:buFont typeface="Helvetica"/>
              <a:buChar char="●"/>
              <a:defRPr b="1">
                <a:solidFill>
                  <a:srgbClr val="576579"/>
                </a:solidFill>
                <a:latin typeface="Source Sans Pro"/>
                <a:ea typeface="Source Sans Pro"/>
                <a:cs typeface="Source Sans Pro"/>
                <a:sym typeface="Source Sans Pro"/>
              </a:defRPr>
            </a:pPr>
            <a:r>
              <a:rPr sz="1250" dirty="0">
                <a:latin typeface="Merriweather"/>
                <a:cs typeface="Merriweather"/>
              </a:rPr>
              <a:t>The notification of next steps and </a:t>
            </a:r>
            <a:r>
              <a:rPr lang="en-US" sz="1250" dirty="0" smtClean="0">
                <a:latin typeface="Merriweather"/>
                <a:cs typeface="Merriweather"/>
              </a:rPr>
              <a:t/>
            </a:r>
            <a:br>
              <a:rPr lang="en-US" sz="1250" dirty="0" smtClean="0">
                <a:latin typeface="Merriweather"/>
                <a:cs typeface="Merriweather"/>
              </a:rPr>
            </a:br>
            <a:r>
              <a:rPr sz="1250" dirty="0" smtClean="0">
                <a:latin typeface="Merriweather"/>
                <a:cs typeface="Merriweather"/>
              </a:rPr>
              <a:t>renewal </a:t>
            </a:r>
            <a:r>
              <a:rPr sz="1250" dirty="0">
                <a:latin typeface="Merriweather"/>
                <a:cs typeface="Merriweather"/>
              </a:rPr>
              <a:t>parts of any process are routinely the most problematic.</a:t>
            </a:r>
            <a:r>
              <a:rPr sz="1250" b="0" dirty="0">
                <a:latin typeface="Merriweather"/>
                <a:cs typeface="Merriweather"/>
              </a:rPr>
              <a:t> Most programs rely on mail to inform applicants, but many people do not have stable addresses and/or cannot read/understand language in notices.</a:t>
            </a:r>
          </a:p>
          <a:p>
            <a:pPr marL="457200" indent="-228600">
              <a:lnSpc>
                <a:spcPct val="130000"/>
              </a:lnSpc>
              <a:spcBef>
                <a:spcPts val="1000"/>
              </a:spcBef>
              <a:buClr>
                <a:srgbClr val="0D71BC"/>
              </a:buClr>
              <a:buSzPct val="100000"/>
              <a:buFont typeface="Helvetica"/>
              <a:buChar char="●"/>
              <a:defRPr b="1">
                <a:solidFill>
                  <a:srgbClr val="576579"/>
                </a:solidFill>
                <a:latin typeface="Source Sans Pro"/>
                <a:ea typeface="Source Sans Pro"/>
                <a:cs typeface="Source Sans Pro"/>
                <a:sym typeface="Source Sans Pro"/>
              </a:defRPr>
            </a:pPr>
            <a:r>
              <a:rPr sz="1250" dirty="0">
                <a:latin typeface="Merriweather"/>
                <a:cs typeface="Merriweather"/>
              </a:rPr>
              <a:t>Technology access is a barrier to many</a:t>
            </a:r>
            <a:r>
              <a:rPr sz="1250" b="0" dirty="0">
                <a:latin typeface="Merriweather"/>
                <a:cs typeface="Merriweather"/>
              </a:rPr>
              <a:t>, </a:t>
            </a:r>
            <a:br>
              <a:rPr sz="1250" b="0" dirty="0">
                <a:latin typeface="Merriweather"/>
                <a:cs typeface="Merriweather"/>
              </a:rPr>
            </a:br>
            <a:r>
              <a:rPr sz="1250" b="0" dirty="0">
                <a:latin typeface="Merriweather"/>
                <a:cs typeface="Merriweather"/>
              </a:rPr>
              <a:t>therefore digital-only applications can be </a:t>
            </a:r>
            <a:r>
              <a:rPr lang="en-US" sz="1250" b="0" dirty="0" smtClean="0">
                <a:latin typeface="Merriweather"/>
                <a:cs typeface="Merriweather"/>
              </a:rPr>
              <a:t/>
            </a:r>
            <a:br>
              <a:rPr lang="en-US" sz="1250" b="0" dirty="0" smtClean="0">
                <a:latin typeface="Merriweather"/>
                <a:cs typeface="Merriweather"/>
              </a:rPr>
            </a:br>
            <a:r>
              <a:rPr sz="1250" b="0" dirty="0" smtClean="0">
                <a:latin typeface="Merriweather"/>
                <a:cs typeface="Merriweather"/>
              </a:rPr>
              <a:t>a </a:t>
            </a:r>
            <a:r>
              <a:rPr sz="1250" b="0" dirty="0">
                <a:latin typeface="Merriweather"/>
                <a:cs typeface="Merriweather"/>
              </a:rPr>
              <a:t>challenge. In-person or phone support </a:t>
            </a:r>
            <a:r>
              <a:rPr lang="en-US" sz="1250" b="0" dirty="0" smtClean="0">
                <a:latin typeface="Merriweather"/>
                <a:cs typeface="Merriweather"/>
              </a:rPr>
              <a:t/>
            </a:r>
            <a:br>
              <a:rPr lang="en-US" sz="1250" b="0" dirty="0" smtClean="0">
                <a:latin typeface="Merriweather"/>
                <a:cs typeface="Merriweather"/>
              </a:rPr>
            </a:br>
            <a:r>
              <a:rPr sz="1250" b="0" dirty="0" smtClean="0">
                <a:latin typeface="Merriweather"/>
                <a:cs typeface="Merriweather"/>
              </a:rPr>
              <a:t>is </a:t>
            </a:r>
            <a:r>
              <a:rPr sz="1250" b="0" dirty="0">
                <a:latin typeface="Merriweather"/>
                <a:cs typeface="Merriweather"/>
              </a:rPr>
              <a:t>necessary for some.</a:t>
            </a:r>
          </a:p>
          <a:p>
            <a:pPr marL="457200" indent="-228600">
              <a:lnSpc>
                <a:spcPct val="130000"/>
              </a:lnSpc>
              <a:spcBef>
                <a:spcPts val="1000"/>
              </a:spcBef>
              <a:buClr>
                <a:srgbClr val="0D71BC"/>
              </a:buClr>
              <a:buSzPct val="100000"/>
              <a:buFont typeface="Helvetica"/>
              <a:buChar char="●"/>
              <a:defRPr b="1">
                <a:solidFill>
                  <a:srgbClr val="576579"/>
                </a:solidFill>
                <a:latin typeface="Source Sans Pro"/>
                <a:ea typeface="Source Sans Pro"/>
                <a:cs typeface="Source Sans Pro"/>
                <a:sym typeface="Source Sans Pro"/>
              </a:defRPr>
            </a:pPr>
            <a:r>
              <a:rPr sz="1250" dirty="0">
                <a:latin typeface="Merriweather"/>
                <a:cs typeface="Merriweather"/>
              </a:rPr>
              <a:t>Third-</a:t>
            </a:r>
            <a:r>
              <a:rPr sz="1250" dirty="0" smtClean="0">
                <a:latin typeface="Merriweather"/>
                <a:cs typeface="Merriweather"/>
              </a:rPr>
              <a:t>party</a:t>
            </a:r>
            <a:r>
              <a:rPr lang="en-US" sz="1250" dirty="0" smtClean="0">
                <a:latin typeface="Merriweather"/>
                <a:cs typeface="Merriweather"/>
              </a:rPr>
              <a:t> assistor</a:t>
            </a:r>
            <a:r>
              <a:rPr sz="1250" dirty="0" smtClean="0">
                <a:latin typeface="Merriweather"/>
                <a:cs typeface="Merriweather"/>
              </a:rPr>
              <a:t> </a:t>
            </a:r>
            <a:r>
              <a:rPr sz="1250" dirty="0">
                <a:latin typeface="Merriweather"/>
                <a:cs typeface="Merriweather"/>
              </a:rPr>
              <a:t>support and multi-benefit screening can greatly reduce barriers to enrollment.</a:t>
            </a:r>
          </a:p>
        </p:txBody>
      </p:sp>
      <p:sp>
        <p:nvSpPr>
          <p:cNvPr id="336" name="Shape 336"/>
          <p:cNvSpPr>
            <a:spLocks noGrp="1"/>
          </p:cNvSpPr>
          <p:nvPr>
            <p:ph type="sldNum" sz="quarter" idx="4294967295"/>
          </p:nvPr>
        </p:nvSpPr>
        <p:spPr>
          <a:xfrm>
            <a:off x="8754975" y="4700818"/>
            <a:ext cx="266183" cy="31839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p:nvPr/>
        </p:nvSpPr>
        <p:spPr>
          <a:xfrm>
            <a:off x="1263409" y="713937"/>
            <a:ext cx="7193172" cy="402145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i="1">
                <a:solidFill>
                  <a:srgbClr val="E31C3D"/>
                </a:solidFill>
                <a:latin typeface="Merriweather"/>
                <a:ea typeface="Merriweather"/>
                <a:cs typeface="Merriweather"/>
                <a:sym typeface="Merriweather"/>
              </a:defRPr>
            </a:pPr>
            <a:r>
              <a:rPr dirty="0"/>
              <a:t>As an applicant, I need:</a:t>
            </a:r>
          </a:p>
          <a:p>
            <a:pPr>
              <a:lnSpc>
                <a:spcPct val="115000"/>
              </a:lnSpc>
              <a:defRPr>
                <a:solidFill>
                  <a:srgbClr val="576579"/>
                </a:solidFill>
                <a:latin typeface="Merriweather"/>
                <a:ea typeface="Merriweather"/>
                <a:cs typeface="Merriweather"/>
                <a:sym typeface="Merriweather"/>
              </a:defRPr>
            </a:pPr>
            <a:endParaRPr dirty="0"/>
          </a:p>
          <a:p>
            <a:pPr marL="457200" indent="-342900">
              <a:lnSpc>
                <a:spcPct val="115000"/>
              </a:lnSpc>
              <a:buClr>
                <a:srgbClr val="72849E"/>
              </a:buClr>
              <a:buSzPct val="100000"/>
              <a:buFont typeface="Helvetica"/>
              <a:buChar char="➔"/>
              <a:defRPr sz="1800">
                <a:solidFill>
                  <a:srgbClr val="72849E"/>
                </a:solidFill>
                <a:latin typeface="Source Sans Pro"/>
                <a:ea typeface="Source Sans Pro"/>
                <a:cs typeface="Source Sans Pro"/>
                <a:sym typeface="Source Sans Pro"/>
              </a:defRPr>
            </a:pPr>
            <a:r>
              <a:rPr sz="1500" dirty="0" smtClean="0"/>
              <a:t>T</a:t>
            </a:r>
            <a:r>
              <a:rPr lang="en-US" sz="1500" dirty="0" smtClean="0"/>
              <a:t>he option</a:t>
            </a:r>
            <a:r>
              <a:rPr sz="1500" dirty="0" smtClean="0"/>
              <a:t> to </a:t>
            </a:r>
            <a:r>
              <a:rPr sz="1500" b="1" dirty="0"/>
              <a:t>determine my eligibility and apply</a:t>
            </a:r>
            <a:r>
              <a:rPr sz="1500" dirty="0"/>
              <a:t> </a:t>
            </a:r>
            <a:r>
              <a:rPr lang="en-US" sz="1500" dirty="0" smtClean="0"/>
              <a:t/>
            </a:r>
            <a:br>
              <a:rPr lang="en-US" sz="1500" dirty="0" smtClean="0"/>
            </a:br>
            <a:r>
              <a:rPr sz="1500" dirty="0" smtClean="0"/>
              <a:t>for </a:t>
            </a:r>
            <a:r>
              <a:rPr lang="en-US" sz="1500" dirty="0" smtClean="0"/>
              <a:t>one or more </a:t>
            </a:r>
            <a:r>
              <a:rPr sz="1500" dirty="0" smtClean="0"/>
              <a:t>programs </a:t>
            </a:r>
            <a:r>
              <a:rPr sz="1500" b="1" dirty="0"/>
              <a:t>all in one place, in as few </a:t>
            </a:r>
            <a:r>
              <a:rPr lang="en-US" sz="1500" b="1" dirty="0" smtClean="0"/>
              <a:t/>
            </a:r>
            <a:br>
              <a:rPr lang="en-US" sz="1500" b="1" dirty="0" smtClean="0"/>
            </a:br>
            <a:r>
              <a:rPr sz="1500" b="1" dirty="0" smtClean="0"/>
              <a:t>steps as </a:t>
            </a:r>
            <a:r>
              <a:rPr sz="1500" b="1" dirty="0"/>
              <a:t>possible</a:t>
            </a:r>
            <a:r>
              <a:rPr sz="1500" b="1" dirty="0" smtClean="0"/>
              <a:t>.</a:t>
            </a:r>
            <a:endParaRPr sz="1500" b="1" dirty="0"/>
          </a:p>
          <a:p>
            <a:pPr marL="457200" indent="-342900">
              <a:lnSpc>
                <a:spcPct val="115000"/>
              </a:lnSpc>
              <a:spcBef>
                <a:spcPts val="1800"/>
              </a:spcBef>
              <a:buClr>
                <a:srgbClr val="72849E"/>
              </a:buClr>
              <a:buSzPct val="100000"/>
              <a:buFont typeface="Helvetica"/>
              <a:buChar char="➔"/>
              <a:defRPr sz="1800" b="1">
                <a:solidFill>
                  <a:srgbClr val="72849E"/>
                </a:solidFill>
                <a:latin typeface="Source Sans Pro"/>
                <a:ea typeface="Source Sans Pro"/>
                <a:cs typeface="Source Sans Pro"/>
                <a:sym typeface="Source Sans Pro"/>
              </a:defRPr>
            </a:pPr>
            <a:r>
              <a:rPr sz="1500" dirty="0"/>
              <a:t>Notifications</a:t>
            </a:r>
            <a:r>
              <a:rPr sz="1500" b="0" dirty="0"/>
              <a:t> and feedback loops about my benefits </a:t>
            </a:r>
            <a:br>
              <a:rPr sz="1500" b="0" dirty="0"/>
            </a:br>
            <a:r>
              <a:rPr sz="1500" b="0" dirty="0"/>
              <a:t>that are</a:t>
            </a:r>
            <a:r>
              <a:rPr sz="1500" dirty="0"/>
              <a:t> reliable, timely, </a:t>
            </a:r>
            <a:r>
              <a:rPr sz="1500" b="0" dirty="0"/>
              <a:t>and</a:t>
            </a:r>
            <a:r>
              <a:rPr sz="1500" dirty="0"/>
              <a:t> easy to understand</a:t>
            </a:r>
            <a:r>
              <a:rPr sz="1500" dirty="0" smtClean="0"/>
              <a:t>.</a:t>
            </a:r>
            <a:endParaRPr sz="1500" dirty="0"/>
          </a:p>
          <a:p>
            <a:pPr marL="457200" indent="-342900">
              <a:lnSpc>
                <a:spcPct val="115000"/>
              </a:lnSpc>
              <a:spcBef>
                <a:spcPts val="1800"/>
              </a:spcBef>
              <a:buClr>
                <a:srgbClr val="72849E"/>
              </a:buClr>
              <a:buSzPct val="100000"/>
              <a:buFont typeface="Helvetica"/>
              <a:buChar char="➔"/>
              <a:defRPr sz="1800">
                <a:solidFill>
                  <a:srgbClr val="72849E"/>
                </a:solidFill>
                <a:latin typeface="Source Sans Pro"/>
                <a:ea typeface="Source Sans Pro"/>
                <a:cs typeface="Source Sans Pro"/>
                <a:sym typeface="Source Sans Pro"/>
              </a:defRPr>
            </a:pPr>
            <a:r>
              <a:rPr sz="1500" dirty="0"/>
              <a:t>To be able to </a:t>
            </a:r>
            <a:r>
              <a:rPr sz="1500" b="1" dirty="0"/>
              <a:t>interact with benefits programs </a:t>
            </a:r>
            <a:r>
              <a:rPr lang="en-US" sz="1500" b="1" dirty="0" smtClean="0"/>
              <a:t/>
            </a:r>
            <a:br>
              <a:rPr lang="en-US" sz="1500" b="1" dirty="0" smtClean="0"/>
            </a:br>
            <a:r>
              <a:rPr sz="1500" dirty="0" smtClean="0"/>
              <a:t>through the </a:t>
            </a:r>
            <a:r>
              <a:rPr sz="1500" b="1" dirty="0"/>
              <a:t>channel (phone, text, email, in-</a:t>
            </a:r>
            <a:r>
              <a:rPr sz="1500" b="1" dirty="0" smtClean="0"/>
              <a:t>person) </a:t>
            </a:r>
            <a:r>
              <a:rPr lang="en-US" sz="1500" b="1" dirty="0" smtClean="0"/>
              <a:t/>
            </a:r>
            <a:br>
              <a:rPr lang="en-US" sz="1500" b="1" dirty="0" smtClean="0"/>
            </a:br>
            <a:r>
              <a:rPr sz="1500" b="1" dirty="0" smtClean="0"/>
              <a:t>that makes</a:t>
            </a:r>
            <a:r>
              <a:rPr lang="en-US" sz="1500" b="1" dirty="0" smtClean="0"/>
              <a:t> </a:t>
            </a:r>
            <a:r>
              <a:rPr sz="1500" b="1" dirty="0" smtClean="0"/>
              <a:t>the </a:t>
            </a:r>
            <a:r>
              <a:rPr sz="1500" b="1" dirty="0"/>
              <a:t>most</a:t>
            </a:r>
            <a:r>
              <a:rPr sz="1500" dirty="0"/>
              <a:t> sense for my life</a:t>
            </a:r>
            <a:r>
              <a:rPr sz="1500" dirty="0" smtClean="0"/>
              <a:t>.</a:t>
            </a:r>
            <a:endParaRPr sz="1500" dirty="0"/>
          </a:p>
          <a:p>
            <a:pPr marL="457200" indent="-342900">
              <a:lnSpc>
                <a:spcPct val="115000"/>
              </a:lnSpc>
              <a:spcBef>
                <a:spcPts val="1800"/>
              </a:spcBef>
              <a:buClr>
                <a:srgbClr val="72849E"/>
              </a:buClr>
              <a:buSzPct val="100000"/>
              <a:buFont typeface="Helvetica"/>
              <a:buChar char="➔"/>
              <a:defRPr sz="1800" b="1">
                <a:solidFill>
                  <a:srgbClr val="72849E"/>
                </a:solidFill>
                <a:latin typeface="Source Sans Pro"/>
                <a:ea typeface="Source Sans Pro"/>
                <a:cs typeface="Source Sans Pro"/>
                <a:sym typeface="Source Sans Pro"/>
              </a:defRPr>
            </a:pPr>
            <a:r>
              <a:rPr sz="1500" dirty="0"/>
              <a:t>Information </a:t>
            </a:r>
            <a:r>
              <a:rPr sz="1500" b="0" dirty="0"/>
              <a:t>that is </a:t>
            </a:r>
            <a:r>
              <a:rPr sz="1500" dirty="0"/>
              <a:t>clear, easy to find, </a:t>
            </a:r>
            <a:r>
              <a:rPr sz="1500" b="0" dirty="0"/>
              <a:t>and</a:t>
            </a:r>
            <a:r>
              <a:rPr sz="1500" dirty="0"/>
              <a:t> </a:t>
            </a:r>
            <a:r>
              <a:rPr lang="en-US" sz="1500" dirty="0" smtClean="0"/>
              <a:t/>
            </a:r>
            <a:br>
              <a:rPr lang="en-US" sz="1500" dirty="0" smtClean="0"/>
            </a:br>
            <a:r>
              <a:rPr sz="1500" dirty="0" smtClean="0"/>
              <a:t>easy </a:t>
            </a:r>
            <a:r>
              <a:rPr sz="1500" dirty="0"/>
              <a:t>to understand.</a:t>
            </a:r>
          </a:p>
        </p:txBody>
      </p:sp>
      <p:sp>
        <p:nvSpPr>
          <p:cNvPr id="341" name="Shape 341"/>
          <p:cNvSpPr>
            <a:spLocks noGrp="1"/>
          </p:cNvSpPr>
          <p:nvPr>
            <p:ph type="body" sz="quarter" idx="1"/>
          </p:nvPr>
        </p:nvSpPr>
        <p:spPr>
          <a:xfrm>
            <a:off x="351424" y="234749"/>
            <a:ext cx="5704502" cy="464101"/>
          </a:xfrm>
          <a:prstGeom prst="rect">
            <a:avLst/>
          </a:prstGeom>
        </p:spPr>
        <p:txBody>
          <a:bodyPr>
            <a:normAutofit fontScale="92500" lnSpcReduction="10000"/>
          </a:bodyPr>
          <a:lstStyle/>
          <a:p>
            <a:pPr>
              <a:spcBef>
                <a:spcPts val="0"/>
              </a:spcBef>
              <a:defRPr b="1">
                <a:solidFill>
                  <a:srgbClr val="0071BC"/>
                </a:solidFill>
                <a:latin typeface="Source Sans Pro"/>
                <a:ea typeface="Source Sans Pro"/>
                <a:cs typeface="Source Sans Pro"/>
                <a:sym typeface="Source Sans Pro"/>
              </a:defRPr>
            </a:pPr>
            <a:r>
              <a:rPr dirty="0">
                <a:solidFill>
                  <a:srgbClr val="0D71BC"/>
                </a:solidFill>
              </a:rPr>
              <a:t>APPLICANT </a:t>
            </a:r>
            <a:r>
              <a:rPr lang="en-US" dirty="0" smtClean="0">
                <a:solidFill>
                  <a:srgbClr val="0D71BC"/>
                </a:solidFill>
              </a:rPr>
              <a:t>EXPERIENCE </a:t>
            </a:r>
            <a:r>
              <a:rPr dirty="0" smtClean="0">
                <a:solidFill>
                  <a:srgbClr val="0D71BC"/>
                </a:solidFill>
              </a:rPr>
              <a:t>/</a:t>
            </a:r>
            <a:r>
              <a:rPr dirty="0">
                <a:solidFill>
                  <a:srgbClr val="0D71BC"/>
                </a:solidFill>
              </a:rPr>
              <a:t>/ </a:t>
            </a:r>
            <a:r>
              <a:rPr b="0" dirty="0">
                <a:solidFill>
                  <a:srgbClr val="0D71BC"/>
                </a:solidFill>
              </a:rPr>
              <a:t>USER STORIES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light-2">
      <a:majorFont>
        <a:latin typeface="Arial"/>
        <a:ea typeface="Arial"/>
        <a:cs typeface="Arial"/>
      </a:majorFont>
      <a:minorFont>
        <a:latin typeface="Helvetica"/>
        <a:ea typeface="Helvetica"/>
        <a:cs typeface="Helvetica"/>
      </a:minorFont>
    </a:fontScheme>
    <a:fmtScheme name="simple-light-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light-2">
      <a:majorFont>
        <a:latin typeface="Arial"/>
        <a:ea typeface="Arial"/>
        <a:cs typeface="Arial"/>
      </a:majorFont>
      <a:minorFont>
        <a:latin typeface="Helvetica"/>
        <a:ea typeface="Helvetica"/>
        <a:cs typeface="Helvetica"/>
      </a:minorFont>
    </a:fontScheme>
    <a:fmtScheme name="simple-light-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46909</TotalTime>
  <Words>5407</Words>
  <Application>Microsoft Macintosh PowerPoint</Application>
  <PresentationFormat>On-screen Show (16:9)</PresentationFormat>
  <Paragraphs>662</Paragraphs>
  <Slides>56</Slides>
  <Notes>10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simple-light-2</vt:lpstr>
      <vt:lpstr>  Mapping the  applicant experience  of benefit enrollment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Mapping the  applicant experience  of benefit enrollment</dc:title>
  <cp:lastModifiedBy>Ruskin, Mollie</cp:lastModifiedBy>
  <cp:revision>83</cp:revision>
  <cp:lastPrinted>2016-10-04T16:21:20Z</cp:lastPrinted>
  <dcterms:modified xsi:type="dcterms:W3CDTF">2016-11-02T14:48:37Z</dcterms:modified>
</cp:coreProperties>
</file>